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2.xml" ContentType="application/vnd.openxmlformats-officedocument.presentationml.notesSlide+xml"/>
  <Override PartName="/ppt/notesSlides/notesSlide3.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sldIdLst>
    <p:sldId id="256" r:id="rId2"/>
    <p:sldId id="257" r:id="rId3"/>
    <p:sldId id="262" r:id="rId4"/>
    <p:sldId id="263" r:id="rId5"/>
    <p:sldId id="264" r:id="rId6"/>
    <p:sldId id="265" r:id="rId7"/>
    <p:sldId id="266" r:id="rId8"/>
    <p:sldId id="267" r:id="rId9"/>
    <p:sldId id="268" r:id="rId10"/>
    <p:sldId id="269" r:id="rId11"/>
    <p:sldId id="270" r:id="rId12"/>
    <p:sldId id="271" r:id="rId13"/>
    <p:sldId id="272" r:id="rId14"/>
    <p:sldId id="274" r:id="rId15"/>
    <p:sldId id="273"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4987"/>
    <a:srgbClr val="295881"/>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822"/>
    <p:restoredTop sz="94659"/>
  </p:normalViewPr>
  <p:slideViewPr>
    <p:cSldViewPr snapToGrid="0" snapToObjects="1">
      <p:cViewPr varScale="1">
        <p:scale>
          <a:sx n="80" d="100"/>
          <a:sy n="80" d="100"/>
        </p:scale>
        <p:origin x="-84" y="-174"/>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55E641-18D3-8E40-BC74-33D9B5C511F5}" type="datetimeFigureOut">
              <a:rPr lang="en-US" smtClean="0"/>
              <a:pPr/>
              <a:t>6/14/2019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807486-3811-9946-BD17-329A37925DC3}" type="slidenum">
              <a:rPr lang="en-US" smtClean="0"/>
              <a:pPr/>
              <a:t>‹#›</a:t>
            </a:fld>
            <a:endParaRPr lang="en-US"/>
          </a:p>
        </p:txBody>
      </p:sp>
    </p:spTree>
    <p:extLst>
      <p:ext uri="{BB962C8B-B14F-4D97-AF65-F5344CB8AC3E}">
        <p14:creationId xmlns:p14="http://schemas.microsoft.com/office/powerpoint/2010/main" xmlns="" val="10557627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807486-3811-9946-BD17-329A37925DC3}" type="slidenum">
              <a:rPr lang="en-US" smtClean="0"/>
              <a:pPr/>
              <a:t>1</a:t>
            </a:fld>
            <a:endParaRPr lang="en-US"/>
          </a:p>
        </p:txBody>
      </p:sp>
    </p:spTree>
    <p:extLst>
      <p:ext uri="{BB962C8B-B14F-4D97-AF65-F5344CB8AC3E}">
        <p14:creationId xmlns:p14="http://schemas.microsoft.com/office/powerpoint/2010/main" xmlns="" val="16949334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p:spPr>
      </p:sp>
      <p:sp>
        <p:nvSpPr>
          <p:cNvPr id="86019" name="Notes Placeholder 2"/>
          <p:cNvSpPr>
            <a:spLocks noGrp="1"/>
          </p:cNvSpPr>
          <p:nvPr>
            <p:ph type="body" idx="1"/>
          </p:nvPr>
        </p:nvSpPr>
        <p:spPr bwMode="auto">
          <a:noFill/>
        </p:spPr>
        <p:txBody>
          <a:bodyPr/>
          <a:lstStyle/>
          <a:p>
            <a:endParaRPr lang="en-US" dirty="0" smtClean="0">
              <a:ea typeface="ＭＳ Ｐゴシック" pitchFamily="-112" charset="-128"/>
            </a:endParaRPr>
          </a:p>
        </p:txBody>
      </p:sp>
      <p:sp>
        <p:nvSpPr>
          <p:cNvPr id="86020" name="Slide Number Placeholder 3"/>
          <p:cNvSpPr>
            <a:spLocks noGrp="1"/>
          </p:cNvSpPr>
          <p:nvPr>
            <p:ph type="sldNum" sz="quarter" idx="5"/>
          </p:nvPr>
        </p:nvSpPr>
        <p:spPr bwMode="auto">
          <a:noFill/>
          <a:ln>
            <a:miter lim="800000"/>
            <a:headEnd/>
            <a:tailEnd/>
          </a:ln>
        </p:spPr>
        <p:txBody>
          <a:bodyPr/>
          <a:lstStyle/>
          <a:p>
            <a:fld id="{2750CD0A-6C02-4DD6-AF6E-157CE3631D42}" type="slidenum">
              <a:rPr lang="en-US" smtClean="0"/>
              <a:pPr/>
              <a:t>4</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bwMode="auto">
          <a:noFill/>
          <a:ln>
            <a:miter lim="800000"/>
            <a:headEnd/>
            <a:tailEnd/>
          </a:ln>
        </p:spPr>
        <p:txBody>
          <a:bodyPr/>
          <a:lstStyle/>
          <a:p>
            <a:fld id="{9D57FCEC-7D05-40FD-957A-A55B721F32A3}" type="slidenum">
              <a:rPr lang="en-US" smtClean="0"/>
              <a:pPr/>
              <a:t>13</a:t>
            </a:fld>
            <a:endParaRPr lang="en-US" smtClean="0"/>
          </a:p>
        </p:txBody>
      </p:sp>
      <p:sp>
        <p:nvSpPr>
          <p:cNvPr id="870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7044" name="Rectangle 3"/>
          <p:cNvSpPr>
            <a:spLocks noGrp="1" noChangeArrowheads="1"/>
          </p:cNvSpPr>
          <p:nvPr>
            <p:ph type="body" idx="1"/>
          </p:nvPr>
        </p:nvSpPr>
        <p:spPr bwMode="auto">
          <a:noFill/>
        </p:spPr>
        <p:txBody>
          <a:bodyPr/>
          <a:lstStyle/>
          <a:p>
            <a:endParaRPr lang="en-ZA" smtClean="0">
              <a:ea typeface="ＭＳ Ｐゴシック" pitchFamily="-112"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0993403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5C2E9804-2DC6-174F-8009-D922E672DB41}" type="datetimeFigureOut">
              <a:rPr lang="en-US" smtClean="0"/>
              <a:pPr/>
              <a:t>6/14/2019</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A3DBE27-D5A2-9E4A-8309-7EBEC5C01119}" type="slidenum">
              <a:rPr lang="en-US" smtClean="0"/>
              <a:pPr/>
              <a:t>‹#›</a:t>
            </a:fld>
            <a:endParaRPr lang="en-US"/>
          </a:p>
        </p:txBody>
      </p:sp>
    </p:spTree>
    <p:extLst>
      <p:ext uri="{BB962C8B-B14F-4D97-AF65-F5344CB8AC3E}">
        <p14:creationId xmlns:p14="http://schemas.microsoft.com/office/powerpoint/2010/main" xmlns="" val="15920762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5C2E9804-2DC6-174F-8009-D922E672DB41}" type="datetimeFigureOut">
              <a:rPr lang="en-US" smtClean="0"/>
              <a:pPr/>
              <a:t>6/14/2019</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A3DBE27-D5A2-9E4A-8309-7EBEC5C01119}" type="slidenum">
              <a:rPr lang="en-US" smtClean="0"/>
              <a:pPr/>
              <a:t>‹#›</a:t>
            </a:fld>
            <a:endParaRPr lang="en-US"/>
          </a:p>
        </p:txBody>
      </p:sp>
    </p:spTree>
    <p:extLst>
      <p:ext uri="{BB962C8B-B14F-4D97-AF65-F5344CB8AC3E}">
        <p14:creationId xmlns:p14="http://schemas.microsoft.com/office/powerpoint/2010/main" xmlns="" val="378636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5C2E9804-2DC6-174F-8009-D922E672DB41}" type="datetimeFigureOut">
              <a:rPr lang="en-US" smtClean="0"/>
              <a:pPr/>
              <a:t>6/14/2019</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A3DBE27-D5A2-9E4A-8309-7EBEC5C01119}" type="slidenum">
              <a:rPr lang="en-US" smtClean="0"/>
              <a:pPr/>
              <a:t>‹#›</a:t>
            </a:fld>
            <a:endParaRPr lang="en-US"/>
          </a:p>
        </p:txBody>
      </p:sp>
    </p:spTree>
    <p:extLst>
      <p:ext uri="{BB962C8B-B14F-4D97-AF65-F5344CB8AC3E}">
        <p14:creationId xmlns:p14="http://schemas.microsoft.com/office/powerpoint/2010/main" xmlns="" val="4569758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5C2E9804-2DC6-174F-8009-D922E672DB41}" type="datetimeFigureOut">
              <a:rPr lang="en-US" smtClean="0"/>
              <a:pPr/>
              <a:t>6/14/2019</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A3DBE27-D5A2-9E4A-8309-7EBEC5C01119}" type="slidenum">
              <a:rPr lang="en-US" smtClean="0"/>
              <a:pPr/>
              <a:t>‹#›</a:t>
            </a:fld>
            <a:endParaRPr lang="en-US"/>
          </a:p>
        </p:txBody>
      </p:sp>
    </p:spTree>
    <p:extLst>
      <p:ext uri="{BB962C8B-B14F-4D97-AF65-F5344CB8AC3E}">
        <p14:creationId xmlns:p14="http://schemas.microsoft.com/office/powerpoint/2010/main" xmlns="" val="9916565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5C2E9804-2DC6-174F-8009-D922E672DB41}" type="datetimeFigureOut">
              <a:rPr lang="en-US" smtClean="0"/>
              <a:pPr/>
              <a:t>6/14/2019</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A3DBE27-D5A2-9E4A-8309-7EBEC5C01119}" type="slidenum">
              <a:rPr lang="en-US" smtClean="0"/>
              <a:pPr/>
              <a:t>‹#›</a:t>
            </a:fld>
            <a:endParaRPr lang="en-US"/>
          </a:p>
        </p:txBody>
      </p:sp>
    </p:spTree>
    <p:extLst>
      <p:ext uri="{BB962C8B-B14F-4D97-AF65-F5344CB8AC3E}">
        <p14:creationId xmlns:p14="http://schemas.microsoft.com/office/powerpoint/2010/main" xmlns="" val="1503119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5C2E9804-2DC6-174F-8009-D922E672DB41}" type="datetimeFigureOut">
              <a:rPr lang="en-US" smtClean="0"/>
              <a:pPr/>
              <a:t>6/14/2019</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2A3DBE27-D5A2-9E4A-8309-7EBEC5C01119}" type="slidenum">
              <a:rPr lang="en-US" smtClean="0"/>
              <a:pPr/>
              <a:t>‹#›</a:t>
            </a:fld>
            <a:endParaRPr lang="en-US"/>
          </a:p>
        </p:txBody>
      </p:sp>
    </p:spTree>
    <p:extLst>
      <p:ext uri="{BB962C8B-B14F-4D97-AF65-F5344CB8AC3E}">
        <p14:creationId xmlns:p14="http://schemas.microsoft.com/office/powerpoint/2010/main" xmlns="" val="8525949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5C2E9804-2DC6-174F-8009-D922E672DB41}" type="datetimeFigureOut">
              <a:rPr lang="en-US" smtClean="0"/>
              <a:pPr/>
              <a:t>6/14/2019</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2A3DBE27-D5A2-9E4A-8309-7EBEC5C01119}" type="slidenum">
              <a:rPr lang="en-US" smtClean="0"/>
              <a:pPr/>
              <a:t>‹#›</a:t>
            </a:fld>
            <a:endParaRPr lang="en-US"/>
          </a:p>
        </p:txBody>
      </p:sp>
    </p:spTree>
    <p:extLst>
      <p:ext uri="{BB962C8B-B14F-4D97-AF65-F5344CB8AC3E}">
        <p14:creationId xmlns:p14="http://schemas.microsoft.com/office/powerpoint/2010/main" xmlns="" val="15524822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5C2E9804-2DC6-174F-8009-D922E672DB41}" type="datetimeFigureOut">
              <a:rPr lang="en-US" smtClean="0"/>
              <a:pPr/>
              <a:t>6/14/2019</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2A3DBE27-D5A2-9E4A-8309-7EBEC5C01119}" type="slidenum">
              <a:rPr lang="en-US" smtClean="0"/>
              <a:pPr/>
              <a:t>‹#›</a:t>
            </a:fld>
            <a:endParaRPr lang="en-US"/>
          </a:p>
        </p:txBody>
      </p:sp>
    </p:spTree>
    <p:extLst>
      <p:ext uri="{BB962C8B-B14F-4D97-AF65-F5344CB8AC3E}">
        <p14:creationId xmlns:p14="http://schemas.microsoft.com/office/powerpoint/2010/main" xmlns="" val="6434865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5C2E9804-2DC6-174F-8009-D922E672DB41}" type="datetimeFigureOut">
              <a:rPr lang="en-US" smtClean="0"/>
              <a:pPr/>
              <a:t>6/14/2019</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A3DBE27-D5A2-9E4A-8309-7EBEC5C01119}" type="slidenum">
              <a:rPr lang="en-US" smtClean="0"/>
              <a:pPr/>
              <a:t>‹#›</a:t>
            </a:fld>
            <a:endParaRPr lang="en-US"/>
          </a:p>
        </p:txBody>
      </p:sp>
    </p:spTree>
    <p:extLst>
      <p:ext uri="{BB962C8B-B14F-4D97-AF65-F5344CB8AC3E}">
        <p14:creationId xmlns:p14="http://schemas.microsoft.com/office/powerpoint/2010/main" xmlns="" val="3509508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5C2E9804-2DC6-174F-8009-D922E672DB41}" type="datetimeFigureOut">
              <a:rPr lang="en-US" smtClean="0"/>
              <a:pPr/>
              <a:t>6/14/2019</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A3DBE27-D5A2-9E4A-8309-7EBEC5C01119}" type="slidenum">
              <a:rPr lang="en-US" smtClean="0"/>
              <a:pPr/>
              <a:t>‹#›</a:t>
            </a:fld>
            <a:endParaRPr lang="en-US"/>
          </a:p>
        </p:txBody>
      </p:sp>
    </p:spTree>
    <p:extLst>
      <p:ext uri="{BB962C8B-B14F-4D97-AF65-F5344CB8AC3E}">
        <p14:creationId xmlns:p14="http://schemas.microsoft.com/office/powerpoint/2010/main" xmlns="" val="14403538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13">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xmlns="" val="3994160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audio" Target="../media/audio1.wav"/><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hyperlink" Target="https://awelu.srv.lu.se/the-writing-process/drafting/unity-and-clarity/linking-words-and-phrases/" TargetMode="External"/><Relationship Id="rId2" Type="http://schemas.openxmlformats.org/officeDocument/2006/relationships/slideLayout" Target="../slideLayouts/slideLayout2.xml"/><Relationship Id="rId1" Type="http://schemas.openxmlformats.org/officeDocument/2006/relationships/audio" Target="../media/audio8.wav"/><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audio" Target="../media/audio9.wav"/></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audio" Target="../media/audio10.wav"/></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audio" Target="../media/audio11.wav"/><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hyperlink" Target="https://www.studocu.com/en/document/rmit/marketing-principles/past-exams/exam-2018-questions-and-answers/2070531/view" TargetMode="External"/><Relationship Id="rId2" Type="http://schemas.openxmlformats.org/officeDocument/2006/relationships/slideLayout" Target="../slideLayouts/slideLayout2.xml"/><Relationship Id="rId1" Type="http://schemas.openxmlformats.org/officeDocument/2006/relationships/audio" Target="../media/audio12.wav"/><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audio" Target="../media/audio13.wav"/></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cw.routledge.com/textbooks/9780415553476/data/Specimen_examination_questions_for_each_chapter.pdf" TargetMode="External"/><Relationship Id="rId2" Type="http://schemas.openxmlformats.org/officeDocument/2006/relationships/slideLayout" Target="../slideLayouts/slideLayout2.xml"/><Relationship Id="rId1" Type="http://schemas.openxmlformats.org/officeDocument/2006/relationships/audio" Target="../media/audio2.wav"/><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audio" Target="../media/audio3.wav"/><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audio" Target="../media/audio4.wav"/></Relationships>
</file>

<file path=ppt/slides/_rels/slide7.xml.rels><?xml version="1.0" encoding="UTF-8" standalone="yes"?>
<Relationships xmlns="http://schemas.openxmlformats.org/package/2006/relationships"><Relationship Id="rId3" Type="http://schemas.openxmlformats.org/officeDocument/2006/relationships/hyperlink" Target="http://cw.routledge.com/textbooks/9780415553476/data/Specimen_examination_questions_for_each_chapter.pdf" TargetMode="External"/><Relationship Id="rId2" Type="http://schemas.openxmlformats.org/officeDocument/2006/relationships/slideLayout" Target="../slideLayouts/slideLayout2.xml"/><Relationship Id="rId1" Type="http://schemas.openxmlformats.org/officeDocument/2006/relationships/audio" Target="../media/audio5.wav"/><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hyperlink" Target="http://cw.routledge.com/textbooks/9780415553476/data/Specimen_examination_questions_for_each_chapter.pdf" TargetMode="External"/><Relationship Id="rId2" Type="http://schemas.openxmlformats.org/officeDocument/2006/relationships/slideLayout" Target="../slideLayouts/slideLayout2.xml"/><Relationship Id="rId1" Type="http://schemas.openxmlformats.org/officeDocument/2006/relationships/audio" Target="../media/audio6.wav"/><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audio" Target="../media/audio7.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9" name="TextBox 8"/>
          <p:cNvSpPr txBox="1"/>
          <p:nvPr/>
        </p:nvSpPr>
        <p:spPr>
          <a:xfrm>
            <a:off x="2387029" y="3803664"/>
            <a:ext cx="7417942" cy="1384995"/>
          </a:xfrm>
          <a:prstGeom prst="rect">
            <a:avLst/>
          </a:prstGeom>
          <a:noFill/>
        </p:spPr>
        <p:txBody>
          <a:bodyPr wrap="square" rtlCol="0">
            <a:spAutoFit/>
          </a:bodyPr>
          <a:lstStyle/>
          <a:p>
            <a:pPr algn="ctr"/>
            <a:r>
              <a:rPr lang="en-US" sz="4200" dirty="0" err="1" smtClean="0">
                <a:solidFill>
                  <a:schemeClr val="bg1"/>
                </a:solidFill>
                <a:latin typeface="Calibri bold" panose="020F0702030404030204" pitchFamily="34" charset="0"/>
                <a:ea typeface="Helvetica Neue Light" charset="0"/>
                <a:cs typeface="Helvetica Neue Light" charset="0"/>
              </a:rPr>
              <a:t>Analysing</a:t>
            </a:r>
            <a:r>
              <a:rPr lang="en-US" sz="4200" dirty="0" smtClean="0">
                <a:solidFill>
                  <a:schemeClr val="bg1"/>
                </a:solidFill>
                <a:latin typeface="Calibri bold" panose="020F0702030404030204" pitchFamily="34" charset="0"/>
                <a:ea typeface="Helvetica Neue Light" charset="0"/>
                <a:cs typeface="Helvetica Neue Light" charset="0"/>
              </a:rPr>
              <a:t> Assignment/Exam Questions</a:t>
            </a:r>
            <a:endParaRPr lang="en-US" sz="4200" dirty="0">
              <a:latin typeface="Calibri bold" panose="020F0702030404030204" pitchFamily="34" charset="0"/>
            </a:endParaRPr>
          </a:p>
        </p:txBody>
      </p:sp>
      <p:pic>
        <p:nvPicPr>
          <p:cNvPr id="11" name="~PP359.WAV">
            <a:hlinkClick r:id="" action="ppaction://media"/>
          </p:cNvPr>
          <p:cNvPicPr>
            <a:picLocks noRot="1" noChangeAspect="1"/>
          </p:cNvPicPr>
          <p:nvPr>
            <a:wavAudioFile r:embed="rId1" name="~PP359.WAV"/>
          </p:nvPr>
        </p:nvPicPr>
        <p:blipFill>
          <a:blip r:embed="rId5"/>
          <a:stretch>
            <a:fillRect/>
          </a:stretch>
        </p:blipFill>
        <p:spPr>
          <a:xfrm>
            <a:off x="11518900" y="6184900"/>
            <a:ext cx="304800" cy="304800"/>
          </a:xfrm>
          <a:prstGeom prst="rect">
            <a:avLst/>
          </a:prstGeom>
        </p:spPr>
      </p:pic>
    </p:spTree>
    <p:extLst>
      <p:ext uri="{BB962C8B-B14F-4D97-AF65-F5344CB8AC3E}">
        <p14:creationId xmlns:p14="http://schemas.microsoft.com/office/powerpoint/2010/main" xmlns="" val="752248138"/>
      </p:ext>
    </p:extLst>
  </p:cSld>
  <p:clrMapOvr>
    <a:masterClrMapping/>
  </p:clrMapOvr>
  <p:transition advTm="778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ChangeArrowheads="1"/>
          </p:cNvSpPr>
          <p:nvPr>
            <p:ph type="title"/>
          </p:nvPr>
        </p:nvSpPr>
        <p:spPr>
          <a:xfrm>
            <a:off x="0" y="277813"/>
            <a:ext cx="12192000" cy="636587"/>
          </a:xfrm>
        </p:spPr>
        <p:txBody>
          <a:bodyPr/>
          <a:lstStyle/>
          <a:p>
            <a:pPr>
              <a:defRPr/>
            </a:pPr>
            <a:r>
              <a:rPr lang="en-US" sz="3200" dirty="0" err="1" smtClean="0">
                <a:solidFill>
                  <a:schemeClr val="bg1"/>
                </a:solidFill>
                <a:latin typeface="Arial" charset="0"/>
              </a:rPr>
              <a:t>Analysing</a:t>
            </a:r>
            <a:r>
              <a:rPr lang="en-US" sz="3200" dirty="0" smtClean="0">
                <a:solidFill>
                  <a:schemeClr val="bg1"/>
                </a:solidFill>
                <a:latin typeface="Arial" charset="0"/>
              </a:rPr>
              <a:t> And Preparing </a:t>
            </a:r>
            <a:r>
              <a:rPr lang="en-US" sz="3600" dirty="0" smtClean="0">
                <a:solidFill>
                  <a:schemeClr val="bg1"/>
                </a:solidFill>
                <a:latin typeface="Arial" charset="0"/>
              </a:rPr>
              <a:t>Exam/Assignment Questions</a:t>
            </a:r>
            <a:endParaRPr lang="en-GB" sz="3600" dirty="0">
              <a:solidFill>
                <a:schemeClr val="bg1"/>
              </a:solidFill>
              <a:latin typeface="Arial" charset="0"/>
            </a:endParaRPr>
          </a:p>
        </p:txBody>
      </p:sp>
      <p:sp>
        <p:nvSpPr>
          <p:cNvPr id="199683" name="Rectangle 3"/>
          <p:cNvSpPr>
            <a:spLocks noGrp="1" noChangeArrowheads="1"/>
          </p:cNvSpPr>
          <p:nvPr>
            <p:ph type="body" idx="4294967295"/>
          </p:nvPr>
        </p:nvSpPr>
        <p:spPr>
          <a:xfrm>
            <a:off x="0" y="914400"/>
            <a:ext cx="12192000" cy="5257800"/>
          </a:xfrm>
          <a:prstGeom prst="rect">
            <a:avLst/>
          </a:prstGeom>
        </p:spPr>
        <p:txBody>
          <a:bodyPr/>
          <a:lstStyle/>
          <a:p>
            <a:pPr>
              <a:lnSpc>
                <a:spcPct val="90000"/>
              </a:lnSpc>
              <a:defRPr/>
            </a:pPr>
            <a:r>
              <a:rPr lang="en-US" sz="2800" dirty="0" err="1" smtClean="0">
                <a:latin typeface="+mj-lt"/>
              </a:rPr>
              <a:t>Analyse</a:t>
            </a:r>
            <a:r>
              <a:rPr lang="en-US" sz="2800" dirty="0" smtClean="0">
                <a:latin typeface="+mj-lt"/>
              </a:rPr>
              <a:t> </a:t>
            </a:r>
            <a:r>
              <a:rPr lang="en-US" sz="2800" dirty="0">
                <a:latin typeface="+mj-lt"/>
              </a:rPr>
              <a:t>questions – underline </a:t>
            </a:r>
            <a:r>
              <a:rPr lang="en-US" sz="2800" u="sng" dirty="0">
                <a:latin typeface="+mj-lt"/>
              </a:rPr>
              <a:t>instruction words</a:t>
            </a:r>
            <a:r>
              <a:rPr lang="en-US" sz="2800" dirty="0">
                <a:latin typeface="+mj-lt"/>
              </a:rPr>
              <a:t>, e.g. discuss, evaluate, compare, etc; circle content words, i.e. the content being </a:t>
            </a:r>
            <a:r>
              <a:rPr lang="en-US" sz="2800" dirty="0" smtClean="0">
                <a:latin typeface="+mj-lt"/>
              </a:rPr>
              <a:t>tested</a:t>
            </a:r>
          </a:p>
          <a:p>
            <a:pPr>
              <a:lnSpc>
                <a:spcPct val="90000"/>
              </a:lnSpc>
              <a:defRPr/>
            </a:pPr>
            <a:endParaRPr lang="en-US" sz="2800" dirty="0">
              <a:latin typeface="+mj-lt"/>
            </a:endParaRPr>
          </a:p>
          <a:p>
            <a:pPr>
              <a:lnSpc>
                <a:spcPct val="90000"/>
              </a:lnSpc>
              <a:defRPr/>
            </a:pPr>
            <a:r>
              <a:rPr lang="en-US" sz="2800" dirty="0">
                <a:latin typeface="+mj-lt"/>
              </a:rPr>
              <a:t>Plan essays:  Jot down everything you think should be included in the essay.  Decide what will go in each paragraph.  Remember one main idea per paragraph plus supporting sentences.  Link up paragraphs with special </a:t>
            </a:r>
            <a:r>
              <a:rPr lang="en-US" sz="2800" dirty="0" smtClean="0">
                <a:latin typeface="+mj-lt"/>
              </a:rPr>
              <a:t>linking words</a:t>
            </a:r>
            <a:r>
              <a:rPr lang="en-US" sz="2800" dirty="0">
                <a:latin typeface="+mj-lt"/>
              </a:rPr>
              <a:t>, e.g. However, therefore, but, and, including etc.  Go and find more linking words and examine the functions of each</a:t>
            </a:r>
            <a:r>
              <a:rPr lang="en-US" sz="2800" dirty="0" smtClean="0">
                <a:latin typeface="+mj-lt"/>
              </a:rPr>
              <a:t>.</a:t>
            </a:r>
          </a:p>
          <a:p>
            <a:pPr>
              <a:lnSpc>
                <a:spcPct val="90000"/>
              </a:lnSpc>
              <a:defRPr/>
            </a:pPr>
            <a:r>
              <a:rPr lang="en-US" dirty="0" smtClean="0">
                <a:latin typeface="+mj-lt"/>
              </a:rPr>
              <a:t>Examples of </a:t>
            </a:r>
            <a:r>
              <a:rPr lang="en-US" dirty="0" smtClean="0">
                <a:latin typeface="+mj-lt"/>
                <a:hlinkClick r:id="rId3"/>
              </a:rPr>
              <a:t>linking words</a:t>
            </a:r>
            <a:endParaRPr lang="en-GB" sz="2800" dirty="0">
              <a:latin typeface="+mj-lt"/>
            </a:endParaRPr>
          </a:p>
        </p:txBody>
      </p:sp>
      <p:sp>
        <p:nvSpPr>
          <p:cNvPr id="21509" name="Oval 5"/>
          <p:cNvSpPr>
            <a:spLocks noChangeArrowheads="1"/>
          </p:cNvSpPr>
          <p:nvPr/>
        </p:nvSpPr>
        <p:spPr bwMode="auto">
          <a:xfrm>
            <a:off x="602536" y="1340672"/>
            <a:ext cx="3503083" cy="576263"/>
          </a:xfrm>
          <a:prstGeom prst="ellipse">
            <a:avLst/>
          </a:prstGeom>
          <a:noFill/>
          <a:ln w="25400">
            <a:solidFill>
              <a:schemeClr val="accent2"/>
            </a:solidFill>
            <a:round/>
            <a:headEnd type="none" w="sm" len="sm"/>
            <a:tailEnd type="none" w="sm" len="sm"/>
          </a:ln>
        </p:spPr>
        <p:txBody>
          <a:bodyPr wrap="none" anchor="ctr"/>
          <a:lstStyle/>
          <a:p>
            <a:endParaRPr lang="en-US"/>
          </a:p>
        </p:txBody>
      </p:sp>
      <p:pic>
        <p:nvPicPr>
          <p:cNvPr id="6" name="~PP3903.WAV">
            <a:hlinkClick r:id="" action="ppaction://media"/>
          </p:cNvPr>
          <p:cNvPicPr>
            <a:picLocks noRot="1" noChangeAspect="1"/>
          </p:cNvPicPr>
          <p:nvPr>
            <a:wavAudioFile r:embed="rId1" name="~PP3903.WAV"/>
          </p:nvPr>
        </p:nvPicPr>
        <p:blipFill>
          <a:blip r:embed="rId4"/>
          <a:stretch>
            <a:fillRect/>
          </a:stretch>
        </p:blipFill>
        <p:spPr>
          <a:xfrm>
            <a:off x="11518900" y="6184900"/>
            <a:ext cx="304800" cy="304800"/>
          </a:xfrm>
          <a:prstGeom prst="rect">
            <a:avLst/>
          </a:prstGeom>
        </p:spPr>
      </p:pic>
    </p:spTree>
  </p:cSld>
  <p:clrMapOvr>
    <a:masterClrMapping/>
  </p:clrMapOvr>
  <p:transition advTm="124211"/>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a:xfrm>
            <a:off x="0" y="188913"/>
            <a:ext cx="10363200" cy="1143000"/>
          </a:xfrm>
        </p:spPr>
        <p:txBody>
          <a:bodyPr/>
          <a:lstStyle/>
          <a:p>
            <a:pPr>
              <a:defRPr/>
            </a:pPr>
            <a:r>
              <a:rPr lang="en-US" sz="3600" dirty="0" smtClean="0">
                <a:solidFill>
                  <a:schemeClr val="bg1"/>
                </a:solidFill>
              </a:rPr>
              <a:t>Tackling Essay Questions</a:t>
            </a:r>
            <a:endParaRPr lang="en-GB" sz="3600" dirty="0">
              <a:solidFill>
                <a:schemeClr val="bg1"/>
              </a:solidFill>
            </a:endParaRPr>
          </a:p>
        </p:txBody>
      </p:sp>
      <p:sp>
        <p:nvSpPr>
          <p:cNvPr id="200707" name="Rectangle 3"/>
          <p:cNvSpPr>
            <a:spLocks noGrp="1" noChangeArrowheads="1"/>
          </p:cNvSpPr>
          <p:nvPr>
            <p:ph type="body" idx="4294967295"/>
          </p:nvPr>
        </p:nvSpPr>
        <p:spPr>
          <a:xfrm>
            <a:off x="0" y="1024569"/>
            <a:ext cx="10664328" cy="5257800"/>
          </a:xfrm>
          <a:prstGeom prst="rect">
            <a:avLst/>
          </a:prstGeom>
        </p:spPr>
        <p:txBody>
          <a:bodyPr/>
          <a:lstStyle/>
          <a:p>
            <a:pPr>
              <a:lnSpc>
                <a:spcPct val="90000"/>
              </a:lnSpc>
              <a:defRPr/>
            </a:pPr>
            <a:r>
              <a:rPr lang="en-US" sz="2800" dirty="0"/>
              <a:t>State your main point in the first sentence</a:t>
            </a:r>
          </a:p>
          <a:p>
            <a:pPr>
              <a:lnSpc>
                <a:spcPct val="90000"/>
              </a:lnSpc>
              <a:defRPr/>
            </a:pPr>
            <a:r>
              <a:rPr lang="en-US" sz="2800" dirty="0"/>
              <a:t>Use 1</a:t>
            </a:r>
            <a:r>
              <a:rPr lang="en-US" sz="2800" baseline="30000" dirty="0"/>
              <a:t>st</a:t>
            </a:r>
            <a:r>
              <a:rPr lang="en-US" sz="2800" dirty="0"/>
              <a:t> paragraph to give an overview of what the reader can expect in the rest of the essay, e.g. In this essay I will be discussing……..</a:t>
            </a:r>
          </a:p>
          <a:p>
            <a:pPr>
              <a:lnSpc>
                <a:spcPct val="90000"/>
              </a:lnSpc>
              <a:defRPr/>
            </a:pPr>
            <a:r>
              <a:rPr lang="en-US" sz="2800" dirty="0"/>
              <a:t>Use the rest of the essay to expand on the points mentioned in paragraph one.</a:t>
            </a:r>
          </a:p>
          <a:p>
            <a:pPr>
              <a:lnSpc>
                <a:spcPct val="90000"/>
              </a:lnSpc>
              <a:defRPr/>
            </a:pPr>
            <a:r>
              <a:rPr lang="en-US" sz="2800" dirty="0"/>
              <a:t>Back up your points with examples and/or illustrations</a:t>
            </a:r>
          </a:p>
          <a:p>
            <a:pPr>
              <a:lnSpc>
                <a:spcPct val="90000"/>
              </a:lnSpc>
              <a:defRPr/>
            </a:pPr>
            <a:r>
              <a:rPr lang="en-US" sz="2800" dirty="0"/>
              <a:t>If you run out of </a:t>
            </a:r>
            <a:r>
              <a:rPr lang="en-US" sz="2800" dirty="0" smtClean="0"/>
              <a:t>time in an exam, </a:t>
            </a:r>
            <a:r>
              <a:rPr lang="en-US" sz="2800" dirty="0"/>
              <a:t>use mind-maps to give a summary of the answer</a:t>
            </a:r>
          </a:p>
          <a:p>
            <a:pPr>
              <a:lnSpc>
                <a:spcPct val="90000"/>
              </a:lnSpc>
              <a:defRPr/>
            </a:pPr>
            <a:r>
              <a:rPr lang="en-US" sz="2800" dirty="0"/>
              <a:t>Start with the question you know well - this builds your confidence</a:t>
            </a:r>
          </a:p>
          <a:p>
            <a:pPr>
              <a:lnSpc>
                <a:spcPct val="90000"/>
              </a:lnSpc>
              <a:buFont typeface="Wingdings" pitchFamily="2" charset="2"/>
              <a:buNone/>
              <a:defRPr/>
            </a:pPr>
            <a:endParaRPr lang="en-GB" sz="2800" b="1" dirty="0">
              <a:solidFill>
                <a:schemeClr val="accent2"/>
              </a:solidFill>
              <a:effectLst>
                <a:outerShdw blurRad="38100" dist="38100" dir="2700000" algn="tl">
                  <a:srgbClr val="000000">
                    <a:alpha val="43137"/>
                  </a:srgbClr>
                </a:outerShdw>
              </a:effectLst>
            </a:endParaRPr>
          </a:p>
          <a:p>
            <a:pPr>
              <a:lnSpc>
                <a:spcPct val="90000"/>
              </a:lnSpc>
              <a:defRPr/>
            </a:pPr>
            <a:endParaRPr lang="en-GB" b="1" dirty="0">
              <a:solidFill>
                <a:schemeClr val="accent2"/>
              </a:solidFill>
              <a:effectLst>
                <a:outerShdw blurRad="38100" dist="38100" dir="2700000" algn="tl">
                  <a:srgbClr val="000000"/>
                </a:outerShdw>
              </a:effectLst>
            </a:endParaRPr>
          </a:p>
        </p:txBody>
      </p:sp>
      <p:pic>
        <p:nvPicPr>
          <p:cNvPr id="5" name="~PP3689.WAV">
            <a:hlinkClick r:id="" action="ppaction://media"/>
          </p:cNvPr>
          <p:cNvPicPr>
            <a:picLocks noRot="1" noChangeAspect="1"/>
          </p:cNvPicPr>
          <p:nvPr>
            <a:wavAudioFile r:embed="rId1" name="~PP3689.WAV"/>
          </p:nvPr>
        </p:nvPicPr>
        <p:blipFill>
          <a:blip r:embed="rId3"/>
          <a:stretch>
            <a:fillRect/>
          </a:stretch>
        </p:blipFill>
        <p:spPr>
          <a:xfrm>
            <a:off x="11518900" y="6184900"/>
            <a:ext cx="304800" cy="304800"/>
          </a:xfrm>
          <a:prstGeom prst="rect">
            <a:avLst/>
          </a:prstGeom>
        </p:spPr>
      </p:pic>
    </p:spTree>
  </p:cSld>
  <p:clrMapOvr>
    <a:masterClrMapping/>
  </p:clrMapOvr>
  <p:transition advTm="77371"/>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12192000" cy="533400"/>
          </a:xfrm>
        </p:spPr>
        <p:txBody>
          <a:bodyPr/>
          <a:lstStyle/>
          <a:p>
            <a:pPr>
              <a:defRPr/>
            </a:pPr>
            <a:r>
              <a:rPr lang="en-US" sz="3600" dirty="0" smtClean="0">
                <a:solidFill>
                  <a:schemeClr val="bg1"/>
                </a:solidFill>
              </a:rPr>
              <a:t>Forming a thesis statement in essay type question</a:t>
            </a:r>
            <a:endParaRPr lang="en-US" sz="3600" dirty="0">
              <a:solidFill>
                <a:schemeClr val="bg1"/>
              </a:solidFill>
            </a:endParaRPr>
          </a:p>
        </p:txBody>
      </p:sp>
      <p:sp>
        <p:nvSpPr>
          <p:cNvPr id="3" name="Text Placeholder 2"/>
          <p:cNvSpPr>
            <a:spLocks noGrp="1"/>
          </p:cNvSpPr>
          <p:nvPr>
            <p:ph type="body" sz="quarter" idx="10"/>
          </p:nvPr>
        </p:nvSpPr>
        <p:spPr>
          <a:xfrm>
            <a:off x="0" y="1189038"/>
            <a:ext cx="12192000" cy="5668962"/>
          </a:xfrm>
        </p:spPr>
        <p:txBody>
          <a:bodyPr/>
          <a:lstStyle/>
          <a:p>
            <a:pPr>
              <a:defRPr/>
            </a:pPr>
            <a:r>
              <a:rPr lang="en-US" sz="2800" dirty="0" smtClean="0">
                <a:latin typeface="+mj-lt"/>
              </a:rPr>
              <a:t>A single sentence reflecting your answer to the question = the position/point of view in answer to the question</a:t>
            </a:r>
          </a:p>
          <a:p>
            <a:pPr>
              <a:defRPr/>
            </a:pPr>
            <a:r>
              <a:rPr lang="en-US" sz="2800" dirty="0" smtClean="0">
                <a:latin typeface="+mj-lt"/>
              </a:rPr>
              <a:t>You need to properly understand the question before you can formulate a thesis statement</a:t>
            </a:r>
          </a:p>
          <a:p>
            <a:pPr>
              <a:defRPr/>
            </a:pPr>
            <a:r>
              <a:rPr lang="en-US" sz="2800" dirty="0" smtClean="0">
                <a:latin typeface="+mj-lt"/>
              </a:rPr>
              <a:t>The thesis statement is the central focus idea of your essay = your point of view will be the result of several points of view you have researched, i.e. you form your thesis statement after you have critically </a:t>
            </a:r>
            <a:r>
              <a:rPr lang="en-US" sz="2800" dirty="0" err="1" smtClean="0">
                <a:latin typeface="+mj-lt"/>
              </a:rPr>
              <a:t>analysed</a:t>
            </a:r>
            <a:r>
              <a:rPr lang="en-US" sz="2800" dirty="0" smtClean="0">
                <a:latin typeface="+mj-lt"/>
              </a:rPr>
              <a:t> several points of view presented by a number of authors on the topic.</a:t>
            </a:r>
          </a:p>
          <a:p>
            <a:pPr>
              <a:defRPr/>
            </a:pPr>
            <a:endParaRPr lang="en-US" sz="2800" dirty="0" smtClean="0">
              <a:latin typeface="+mj-lt"/>
            </a:endParaRPr>
          </a:p>
          <a:p>
            <a:pPr>
              <a:defRPr/>
            </a:pPr>
            <a:r>
              <a:rPr lang="en-US" sz="2800" dirty="0" smtClean="0">
                <a:latin typeface="+mj-lt"/>
              </a:rPr>
              <a:t>The thesis statement must answer the question directly.</a:t>
            </a:r>
          </a:p>
          <a:p>
            <a:pPr>
              <a:defRPr/>
            </a:pPr>
            <a:r>
              <a:rPr lang="en-US" sz="2800" dirty="0" smtClean="0">
                <a:latin typeface="+mj-lt"/>
              </a:rPr>
              <a:t>The thesis statement should always be in the introduction</a:t>
            </a:r>
            <a:endParaRPr lang="en-US" sz="2800" dirty="0">
              <a:latin typeface="+mj-lt"/>
            </a:endParaRPr>
          </a:p>
        </p:txBody>
      </p:sp>
      <p:pic>
        <p:nvPicPr>
          <p:cNvPr id="5" name="~PP3193.WAV">
            <a:hlinkClick r:id="" action="ppaction://media"/>
          </p:cNvPr>
          <p:cNvPicPr>
            <a:picLocks noRot="1" noChangeAspect="1"/>
          </p:cNvPicPr>
          <p:nvPr>
            <a:wavAudioFile r:embed="rId1" name="~PP3193.WAV"/>
          </p:nvPr>
        </p:nvPicPr>
        <p:blipFill>
          <a:blip r:embed="rId3"/>
          <a:stretch>
            <a:fillRect/>
          </a:stretch>
        </p:blipFill>
        <p:spPr>
          <a:xfrm>
            <a:off x="11518900" y="6184900"/>
            <a:ext cx="304800" cy="304800"/>
          </a:xfrm>
          <a:prstGeom prst="rect">
            <a:avLst/>
          </a:prstGeom>
        </p:spPr>
      </p:pic>
    </p:spTree>
  </p:cSld>
  <p:clrMapOvr>
    <a:masterClrMapping/>
  </p:clrMapOvr>
  <p:transition advTm="8530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p:cNvSpPr>
            <a:spLocks noGrp="1" noChangeArrowheads="1"/>
          </p:cNvSpPr>
          <p:nvPr>
            <p:ph type="title"/>
          </p:nvPr>
        </p:nvSpPr>
        <p:spPr>
          <a:xfrm>
            <a:off x="0" y="187287"/>
            <a:ext cx="10363200" cy="1143000"/>
          </a:xfrm>
        </p:spPr>
        <p:txBody>
          <a:bodyPr/>
          <a:lstStyle/>
          <a:p>
            <a:pPr>
              <a:defRPr/>
            </a:pPr>
            <a:r>
              <a:rPr lang="en-US" sz="3600" dirty="0">
                <a:solidFill>
                  <a:schemeClr val="bg1"/>
                </a:solidFill>
              </a:rPr>
              <a:t>Multiple Choice Questions </a:t>
            </a:r>
          </a:p>
        </p:txBody>
      </p:sp>
      <p:sp>
        <p:nvSpPr>
          <p:cNvPr id="225283" name="Rectangle 3"/>
          <p:cNvSpPr>
            <a:spLocks noGrp="1" noChangeArrowheads="1"/>
          </p:cNvSpPr>
          <p:nvPr>
            <p:ph type="body" idx="4294967295"/>
          </p:nvPr>
        </p:nvSpPr>
        <p:spPr>
          <a:xfrm>
            <a:off x="0" y="1196975"/>
            <a:ext cx="12192000" cy="5257800"/>
          </a:xfrm>
          <a:prstGeom prst="rect">
            <a:avLst/>
          </a:prstGeom>
        </p:spPr>
        <p:txBody>
          <a:bodyPr/>
          <a:lstStyle/>
          <a:p>
            <a:pPr>
              <a:lnSpc>
                <a:spcPct val="80000"/>
              </a:lnSpc>
              <a:defRPr/>
            </a:pPr>
            <a:r>
              <a:rPr lang="en-US" sz="3200" dirty="0">
                <a:latin typeface="+mj-lt"/>
              </a:rPr>
              <a:t>Read and follow instructions carefully: check whether it is required to mark only the BEST answer or to mark all the CORRECT answers</a:t>
            </a:r>
          </a:p>
          <a:p>
            <a:pPr>
              <a:lnSpc>
                <a:spcPct val="80000"/>
              </a:lnSpc>
              <a:defRPr/>
            </a:pPr>
            <a:r>
              <a:rPr lang="en-US" sz="3200" dirty="0">
                <a:latin typeface="+mj-lt"/>
              </a:rPr>
              <a:t>Go with your first impulse unless after some thought you are sure it is wrong</a:t>
            </a:r>
          </a:p>
          <a:p>
            <a:pPr>
              <a:lnSpc>
                <a:spcPct val="80000"/>
              </a:lnSpc>
              <a:defRPr/>
            </a:pPr>
            <a:r>
              <a:rPr lang="en-US" sz="3200" dirty="0">
                <a:latin typeface="+mj-lt"/>
              </a:rPr>
              <a:t>Mentally guess the answer before looking at the options</a:t>
            </a:r>
          </a:p>
          <a:p>
            <a:pPr>
              <a:lnSpc>
                <a:spcPct val="80000"/>
              </a:lnSpc>
              <a:defRPr/>
            </a:pPr>
            <a:r>
              <a:rPr lang="en-US" sz="3200" dirty="0">
                <a:latin typeface="+mj-lt"/>
              </a:rPr>
              <a:t>Try each alternative with the main part of the statement or stem</a:t>
            </a:r>
          </a:p>
          <a:p>
            <a:pPr>
              <a:lnSpc>
                <a:spcPct val="80000"/>
              </a:lnSpc>
              <a:defRPr/>
            </a:pPr>
            <a:r>
              <a:rPr lang="en-US" sz="3200" dirty="0">
                <a:latin typeface="+mj-lt"/>
              </a:rPr>
              <a:t> If you don’t know the answer, don’t leave it empty, rather guess </a:t>
            </a:r>
            <a:r>
              <a:rPr lang="en-US" sz="3200" dirty="0" smtClean="0">
                <a:latin typeface="+mj-lt"/>
              </a:rPr>
              <a:t>unless there is negative marking</a:t>
            </a:r>
          </a:p>
          <a:p>
            <a:pPr>
              <a:lnSpc>
                <a:spcPct val="80000"/>
              </a:lnSpc>
              <a:defRPr/>
            </a:pPr>
            <a:endParaRPr lang="en-US" sz="3200" b="1" dirty="0">
              <a:solidFill>
                <a:srgbClr val="CC3300"/>
              </a:solidFill>
              <a:effectLst>
                <a:outerShdw blurRad="38100" dist="38100" dir="2700000" algn="tl">
                  <a:srgbClr val="000000"/>
                </a:outerShdw>
              </a:effectLst>
            </a:endParaRPr>
          </a:p>
        </p:txBody>
      </p:sp>
      <p:pic>
        <p:nvPicPr>
          <p:cNvPr id="4" name="~PP156.WAV">
            <a:hlinkClick r:id="" action="ppaction://media"/>
          </p:cNvPr>
          <p:cNvPicPr>
            <a:picLocks noRot="1" noChangeAspect="1"/>
          </p:cNvPicPr>
          <p:nvPr>
            <a:wavAudioFile r:embed="rId1" name="~PP156.WAV"/>
          </p:nvPr>
        </p:nvPicPr>
        <p:blipFill>
          <a:blip r:embed="rId4"/>
          <a:stretch>
            <a:fillRect/>
          </a:stretch>
        </p:blipFill>
        <p:spPr>
          <a:xfrm>
            <a:off x="11518900" y="6184900"/>
            <a:ext cx="304800" cy="304800"/>
          </a:xfrm>
          <a:prstGeom prst="rect">
            <a:avLst/>
          </a:prstGeom>
        </p:spPr>
      </p:pic>
    </p:spTree>
  </p:cSld>
  <p:clrMapOvr>
    <a:masterClrMapping/>
  </p:clrMapOvr>
  <p:transition advTm="140091"/>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43219"/>
            <a:ext cx="11931267" cy="694063"/>
          </a:xfrm>
        </p:spPr>
        <p:txBody>
          <a:bodyPr/>
          <a:lstStyle/>
          <a:p>
            <a:r>
              <a:rPr lang="en-US" sz="3600" dirty="0" smtClean="0">
                <a:solidFill>
                  <a:schemeClr val="bg1"/>
                </a:solidFill>
              </a:rPr>
              <a:t>Example of Multiple Choice Question</a:t>
            </a:r>
            <a:endParaRPr lang="en-US" sz="3600" dirty="0">
              <a:solidFill>
                <a:schemeClr val="bg1"/>
              </a:solidFill>
            </a:endParaRPr>
          </a:p>
        </p:txBody>
      </p:sp>
      <p:sp>
        <p:nvSpPr>
          <p:cNvPr id="3" name="Content Placeholder 2"/>
          <p:cNvSpPr>
            <a:spLocks noGrp="1"/>
          </p:cNvSpPr>
          <p:nvPr>
            <p:ph idx="1"/>
          </p:nvPr>
        </p:nvSpPr>
        <p:spPr>
          <a:xfrm>
            <a:off x="-1" y="837282"/>
            <a:ext cx="10653311" cy="6020718"/>
          </a:xfrm>
        </p:spPr>
        <p:txBody>
          <a:bodyPr/>
          <a:lstStyle/>
          <a:p>
            <a:r>
              <a:rPr lang="en-US" dirty="0" smtClean="0"/>
              <a:t>15. </a:t>
            </a:r>
            <a:r>
              <a:rPr lang="en-US" i="1" dirty="0" smtClean="0"/>
              <a:t>Which of the following statements regarding value is correct? </a:t>
            </a:r>
          </a:p>
          <a:p>
            <a:r>
              <a:rPr lang="en-US" dirty="0" smtClean="0"/>
              <a:t>a. Value means different things to different people. </a:t>
            </a:r>
          </a:p>
          <a:p>
            <a:r>
              <a:rPr lang="en-US" dirty="0" smtClean="0"/>
              <a:t>b. Value can be based on perception. </a:t>
            </a:r>
          </a:p>
          <a:p>
            <a:r>
              <a:rPr lang="en-US" dirty="0" smtClean="0"/>
              <a:t>c. Value can be a comparison of the benefits a customer receives from a product in relation to its price. </a:t>
            </a:r>
          </a:p>
          <a:p>
            <a:r>
              <a:rPr lang="en-US" dirty="0" smtClean="0"/>
              <a:t>d. Value can include product quality and after sales service. </a:t>
            </a:r>
          </a:p>
          <a:p>
            <a:r>
              <a:rPr lang="en-US" dirty="0" smtClean="0"/>
              <a:t>e. All of the options listed</a:t>
            </a:r>
          </a:p>
          <a:p>
            <a:r>
              <a:rPr lang="en-US" sz="1200" dirty="0" smtClean="0"/>
              <a:t>Taken from: </a:t>
            </a:r>
            <a:r>
              <a:rPr lang="en-US" sz="1200" dirty="0" smtClean="0">
                <a:hlinkClick r:id="rId3"/>
              </a:rPr>
              <a:t>https://www.studocu.com/en/document/rmit/marketing-principles/past-exams/exam-2018-questions-and-answers/2070531/view</a:t>
            </a:r>
            <a:endParaRPr lang="en-US" sz="1200" dirty="0"/>
          </a:p>
        </p:txBody>
      </p:sp>
      <p:pic>
        <p:nvPicPr>
          <p:cNvPr id="4" name="~PP2196.WAV">
            <a:hlinkClick r:id="" action="ppaction://media"/>
          </p:cNvPr>
          <p:cNvPicPr>
            <a:picLocks noRot="1" noChangeAspect="1"/>
          </p:cNvPicPr>
          <p:nvPr>
            <a:wavAudioFile r:embed="rId1" name="~PP2196.WAV"/>
          </p:nvPr>
        </p:nvPicPr>
        <p:blipFill>
          <a:blip r:embed="rId4"/>
          <a:stretch>
            <a:fillRect/>
          </a:stretch>
        </p:blipFill>
        <p:spPr>
          <a:xfrm>
            <a:off x="11518900" y="6184900"/>
            <a:ext cx="304800" cy="304800"/>
          </a:xfrm>
          <a:prstGeom prst="rect">
            <a:avLst/>
          </a:prstGeom>
        </p:spPr>
      </p:pic>
    </p:spTree>
  </p:cSld>
  <p:clrMapOvr>
    <a:masterClrMapping/>
  </p:clrMapOvr>
  <p:transition advTm="4686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12192000" cy="533400"/>
          </a:xfrm>
        </p:spPr>
        <p:txBody>
          <a:bodyPr/>
          <a:lstStyle/>
          <a:p>
            <a:pPr>
              <a:defRPr/>
            </a:pPr>
            <a:r>
              <a:rPr lang="en-US" sz="3600" dirty="0" smtClean="0">
                <a:solidFill>
                  <a:schemeClr val="bg1"/>
                </a:solidFill>
              </a:rPr>
              <a:t>What Can Go Wrong In An Assignment</a:t>
            </a:r>
            <a:endParaRPr lang="en-US" sz="3600" dirty="0">
              <a:solidFill>
                <a:schemeClr val="bg1"/>
              </a:solidFill>
            </a:endParaRPr>
          </a:p>
        </p:txBody>
      </p:sp>
      <p:sp>
        <p:nvSpPr>
          <p:cNvPr id="25603" name="Text Placeholder 2"/>
          <p:cNvSpPr>
            <a:spLocks noGrp="1"/>
          </p:cNvSpPr>
          <p:nvPr>
            <p:ph type="body" sz="quarter" idx="10"/>
          </p:nvPr>
        </p:nvSpPr>
        <p:spPr>
          <a:xfrm>
            <a:off x="0" y="1143000"/>
            <a:ext cx="12192000" cy="5715000"/>
          </a:xfrm>
        </p:spPr>
        <p:txBody>
          <a:bodyPr/>
          <a:lstStyle/>
          <a:p>
            <a:pPr>
              <a:buFontTx/>
              <a:buAutoNum type="arabicPeriod"/>
            </a:pPr>
            <a:r>
              <a:rPr lang="en-US" sz="3200" dirty="0" smtClean="0">
                <a:latin typeface="+mj-lt"/>
                <a:ea typeface="ＭＳ Ｐゴシック" pitchFamily="-112" charset="-128"/>
                <a:cs typeface="Arial" charset="0"/>
              </a:rPr>
              <a:t>You have not fully understood what you are required to do with the content</a:t>
            </a:r>
          </a:p>
          <a:p>
            <a:pPr>
              <a:buFontTx/>
              <a:buAutoNum type="arabicPeriod"/>
            </a:pPr>
            <a:r>
              <a:rPr lang="en-US" sz="3200" dirty="0" smtClean="0">
                <a:latin typeface="+mj-lt"/>
                <a:ea typeface="ＭＳ Ｐゴシック" pitchFamily="-112" charset="-128"/>
                <a:cs typeface="Arial" charset="0"/>
              </a:rPr>
              <a:t>You have not fully understood what content to cover/you just mention everything there is to know about the topic</a:t>
            </a:r>
          </a:p>
          <a:p>
            <a:pPr>
              <a:buFontTx/>
              <a:buAutoNum type="arabicPeriod"/>
            </a:pPr>
            <a:r>
              <a:rPr lang="en-US" sz="3200" dirty="0" smtClean="0">
                <a:latin typeface="+mj-lt"/>
                <a:ea typeface="ＭＳ Ｐゴシック" pitchFamily="-112" charset="-128"/>
                <a:cs typeface="Arial" charset="0"/>
              </a:rPr>
              <a:t>Your assignment is off the topic or irrelevant</a:t>
            </a:r>
          </a:p>
          <a:p>
            <a:pPr>
              <a:buFontTx/>
              <a:buAutoNum type="arabicPeriod"/>
            </a:pPr>
            <a:r>
              <a:rPr lang="en-US" sz="3200" dirty="0" smtClean="0">
                <a:latin typeface="+mj-lt"/>
                <a:ea typeface="ＭＳ Ｐゴシック" pitchFamily="-112" charset="-128"/>
                <a:cs typeface="Arial" charset="0"/>
              </a:rPr>
              <a:t>The thought processes in the assignment/exam answer is poorly structured</a:t>
            </a:r>
          </a:p>
          <a:p>
            <a:pPr>
              <a:buFontTx/>
              <a:buAutoNum type="arabicPeriod"/>
            </a:pPr>
            <a:r>
              <a:rPr lang="en-US" sz="3200" dirty="0" smtClean="0">
                <a:latin typeface="+mj-lt"/>
                <a:ea typeface="ＭＳ Ｐゴシック" pitchFamily="-112" charset="-128"/>
                <a:cs typeface="Arial" charset="0"/>
              </a:rPr>
              <a:t>The language expressions are poorly structured</a:t>
            </a:r>
          </a:p>
          <a:p>
            <a:pPr>
              <a:buFontTx/>
              <a:buAutoNum type="arabicPeriod"/>
            </a:pPr>
            <a:endParaRPr lang="en-US" dirty="0" smtClean="0">
              <a:latin typeface="Arial" charset="0"/>
              <a:ea typeface="ＭＳ Ｐゴシック" pitchFamily="-112" charset="-128"/>
              <a:cs typeface="Arial" charset="0"/>
            </a:endParaRPr>
          </a:p>
          <a:p>
            <a:endParaRPr lang="en-US" dirty="0" smtClean="0">
              <a:latin typeface="Arial" charset="0"/>
              <a:ea typeface="ＭＳ Ｐゴシック" pitchFamily="-112" charset="-128"/>
              <a:cs typeface="Arial" charset="0"/>
            </a:endParaRPr>
          </a:p>
        </p:txBody>
      </p:sp>
      <p:pic>
        <p:nvPicPr>
          <p:cNvPr id="5" name="~PP3744.WAV">
            <a:hlinkClick r:id="" action="ppaction://media"/>
          </p:cNvPr>
          <p:cNvPicPr>
            <a:picLocks noRot="1" noChangeAspect="1"/>
          </p:cNvPicPr>
          <p:nvPr>
            <a:wavAudioFile r:embed="rId1" name="~PP3744.WAV"/>
          </p:nvPr>
        </p:nvPicPr>
        <p:blipFill>
          <a:blip r:embed="rId3"/>
          <a:stretch>
            <a:fillRect/>
          </a:stretch>
        </p:blipFill>
        <p:spPr>
          <a:xfrm>
            <a:off x="11518900" y="6184900"/>
            <a:ext cx="304800" cy="304800"/>
          </a:xfrm>
          <a:prstGeom prst="rect">
            <a:avLst/>
          </a:prstGeom>
        </p:spPr>
      </p:pic>
    </p:spTree>
  </p:cSld>
  <p:clrMapOvr>
    <a:masterClrMapping/>
  </p:clrMapOvr>
  <p:transition advTm="8750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140353" y="2251840"/>
            <a:ext cx="8541657" cy="2677656"/>
          </a:xfrm>
          <a:prstGeom prst="rect">
            <a:avLst/>
          </a:prstGeom>
          <a:noFill/>
        </p:spPr>
        <p:txBody>
          <a:bodyPr wrap="square" rtlCol="0">
            <a:spAutoFit/>
          </a:bodyPr>
          <a:lstStyle/>
          <a:p>
            <a:r>
              <a:rPr lang="en-US" sz="2800" dirty="0" smtClean="0">
                <a:solidFill>
                  <a:srgbClr val="004987"/>
                </a:solidFill>
                <a:latin typeface="+mj-lt"/>
                <a:ea typeface="Helvetica Neue Light" charset="0"/>
                <a:cs typeface="Helvetica Neue Light" charset="0"/>
              </a:rPr>
              <a:t>The IMM Graduate School strives to be the private distance learning provider of choice and the centre of excellence for marketing, supply chain and business disciplines in Africa by offering fully accredited degrees, diplomas, certificates and postgraduate studies.</a:t>
            </a:r>
            <a:endParaRPr lang="en-US" sz="2800" dirty="0">
              <a:solidFill>
                <a:srgbClr val="004987"/>
              </a:solidFill>
              <a:latin typeface="+mj-lt"/>
              <a:ea typeface="Helvetica Neue Light" charset="0"/>
              <a:cs typeface="Helvetica Neue Light" charset="0"/>
            </a:endParaRPr>
          </a:p>
          <a:p>
            <a:endParaRPr lang="en-US" sz="2800" dirty="0">
              <a:solidFill>
                <a:srgbClr val="004987"/>
              </a:solidFill>
              <a:latin typeface="+mj-lt"/>
              <a:ea typeface="Helvetica Neue Light" charset="0"/>
              <a:cs typeface="Helvetica Neue Light" charset="0"/>
            </a:endParaRPr>
          </a:p>
        </p:txBody>
      </p:sp>
      <p:sp>
        <p:nvSpPr>
          <p:cNvPr id="6" name="TextBox 5"/>
          <p:cNvSpPr txBox="1"/>
          <p:nvPr/>
        </p:nvSpPr>
        <p:spPr>
          <a:xfrm>
            <a:off x="135049" y="226173"/>
            <a:ext cx="7417942" cy="646331"/>
          </a:xfrm>
          <a:prstGeom prst="rect">
            <a:avLst/>
          </a:prstGeom>
          <a:noFill/>
        </p:spPr>
        <p:txBody>
          <a:bodyPr wrap="square" rtlCol="0">
            <a:spAutoFit/>
          </a:bodyPr>
          <a:lstStyle/>
          <a:p>
            <a:r>
              <a:rPr lang="en-US" sz="3600" baseline="30000" dirty="0" smtClean="0">
                <a:solidFill>
                  <a:schemeClr val="bg1"/>
                </a:solidFill>
                <a:latin typeface="+mj-lt"/>
                <a:ea typeface="Helvetica Neue Light" charset="0"/>
                <a:cs typeface="Helvetica Neue Light" charset="0"/>
              </a:rPr>
              <a:t>About IMM Graduate School</a:t>
            </a:r>
            <a:endParaRPr lang="en-US" sz="3600" dirty="0">
              <a:latin typeface="+mj-lt"/>
            </a:endParaRPr>
          </a:p>
        </p:txBody>
      </p:sp>
    </p:spTree>
    <p:extLst>
      <p:ext uri="{BB962C8B-B14F-4D97-AF65-F5344CB8AC3E}">
        <p14:creationId xmlns:p14="http://schemas.microsoft.com/office/powerpoint/2010/main" xmlns="" val="151721641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12192000" cy="533400"/>
          </a:xfrm>
        </p:spPr>
        <p:txBody>
          <a:bodyPr/>
          <a:lstStyle/>
          <a:p>
            <a:pPr>
              <a:defRPr/>
            </a:pPr>
            <a:r>
              <a:rPr lang="en-US" sz="3600" dirty="0">
                <a:solidFill>
                  <a:schemeClr val="bg1"/>
                </a:solidFill>
              </a:rPr>
              <a:t>How effective is your current </a:t>
            </a:r>
            <a:r>
              <a:rPr lang="en-US" sz="3600" dirty="0" smtClean="0">
                <a:solidFill>
                  <a:schemeClr val="bg1"/>
                </a:solidFill>
              </a:rPr>
              <a:t>approach to tackling assessme</a:t>
            </a:r>
            <a:r>
              <a:rPr lang="en-US" sz="3600" dirty="0" smtClean="0"/>
              <a:t>nt questions?</a:t>
            </a:r>
            <a:r>
              <a:rPr lang="en-US" sz="3600" dirty="0">
                <a:effectLst>
                  <a:outerShdw blurRad="38100" dist="38100" dir="2700000" algn="tl">
                    <a:srgbClr val="000000">
                      <a:alpha val="43137"/>
                    </a:srgbClr>
                  </a:outerShdw>
                </a:effectLst>
              </a:rPr>
              <a:t/>
            </a:r>
            <a:br>
              <a:rPr lang="en-US" sz="3600" dirty="0">
                <a:effectLst>
                  <a:outerShdw blurRad="38100" dist="38100" dir="2700000" algn="tl">
                    <a:srgbClr val="000000">
                      <a:alpha val="43137"/>
                    </a:srgbClr>
                  </a:outerShdw>
                </a:effectLst>
              </a:rPr>
            </a:br>
            <a:endParaRPr lang="en-US" sz="3600" dirty="0">
              <a:effectLst>
                <a:outerShdw blurRad="38100" dist="38100" dir="2700000" algn="tl">
                  <a:srgbClr val="000000">
                    <a:alpha val="43137"/>
                  </a:srgbClr>
                </a:outerShdw>
              </a:effectLst>
            </a:endParaRPr>
          </a:p>
        </p:txBody>
      </p:sp>
      <p:sp>
        <p:nvSpPr>
          <p:cNvPr id="3" name="Text Placeholder 2"/>
          <p:cNvSpPr>
            <a:spLocks noGrp="1"/>
          </p:cNvSpPr>
          <p:nvPr>
            <p:ph type="body" sz="quarter" idx="10"/>
          </p:nvPr>
        </p:nvSpPr>
        <p:spPr>
          <a:xfrm>
            <a:off x="0" y="1189038"/>
            <a:ext cx="12192000" cy="5516562"/>
          </a:xfrm>
        </p:spPr>
        <p:txBody>
          <a:bodyPr/>
          <a:lstStyle/>
          <a:p>
            <a:pPr>
              <a:defRPr/>
            </a:pPr>
            <a:endParaRPr lang="en-US" dirty="0" smtClean="0"/>
          </a:p>
          <a:p>
            <a:pPr>
              <a:defRPr/>
            </a:pPr>
            <a:r>
              <a:rPr lang="en-US" sz="2800" dirty="0" smtClean="0"/>
              <a:t>If you were to tackle the following assessment question, how would you do so?  (use your current approach)</a:t>
            </a:r>
          </a:p>
          <a:p>
            <a:pPr>
              <a:defRPr/>
            </a:pPr>
            <a:r>
              <a:rPr lang="en-US" sz="2800" dirty="0" smtClean="0"/>
              <a:t>Write a list of steps to follow.</a:t>
            </a:r>
          </a:p>
          <a:p>
            <a:pPr>
              <a:defRPr/>
            </a:pPr>
            <a:r>
              <a:rPr lang="en-US" sz="2800" dirty="0" smtClean="0"/>
              <a:t>The meaning of the term ‘marketing’ remains an area of confusion in the minds of many. As a marketing practitioner, explain the implications and the real meaning of marketing. Show how this can be distinguished from selling. </a:t>
            </a:r>
          </a:p>
          <a:p>
            <a:pPr>
              <a:defRPr/>
            </a:pPr>
            <a:r>
              <a:rPr lang="en-US" sz="1200" dirty="0" smtClean="0"/>
              <a:t> Taken from:    </a:t>
            </a:r>
            <a:r>
              <a:rPr lang="en-US" sz="1200" dirty="0" smtClean="0">
                <a:hlinkClick r:id="rId3"/>
              </a:rPr>
              <a:t>http://cw.routledge.com/textbooks/9780415553476/data/Specimen_examination_questions_for_each_chapter.pdf</a:t>
            </a:r>
            <a:endParaRPr lang="en-US" sz="1200" dirty="0" smtClean="0"/>
          </a:p>
          <a:p>
            <a:pPr>
              <a:defRPr/>
            </a:pPr>
            <a:endParaRPr lang="en-US" sz="2800" dirty="0" smtClean="0"/>
          </a:p>
          <a:p>
            <a:pPr>
              <a:defRPr/>
            </a:pPr>
            <a:endParaRPr lang="en-US" sz="2400" b="1" dirty="0">
              <a:solidFill>
                <a:srgbClr val="C00000"/>
              </a:solidFill>
              <a:effectLst>
                <a:outerShdw blurRad="38100" dist="38100" dir="2700000" algn="tl">
                  <a:srgbClr val="000000">
                    <a:alpha val="43137"/>
                  </a:srgbClr>
                </a:outerShdw>
              </a:effectLst>
            </a:endParaRPr>
          </a:p>
        </p:txBody>
      </p:sp>
      <p:pic>
        <p:nvPicPr>
          <p:cNvPr id="6" name="~PP2927.WAV">
            <a:hlinkClick r:id="" action="ppaction://media"/>
          </p:cNvPr>
          <p:cNvPicPr>
            <a:picLocks noRot="1" noChangeAspect="1"/>
          </p:cNvPicPr>
          <p:nvPr>
            <a:wavAudioFile r:embed="rId1" name="~PP2927.WAV"/>
          </p:nvPr>
        </p:nvPicPr>
        <p:blipFill>
          <a:blip r:embed="rId4"/>
          <a:stretch>
            <a:fillRect/>
          </a:stretch>
        </p:blipFill>
        <p:spPr>
          <a:xfrm>
            <a:off x="11518900" y="6184900"/>
            <a:ext cx="304800" cy="304800"/>
          </a:xfrm>
          <a:prstGeom prst="rect">
            <a:avLst/>
          </a:prstGeom>
        </p:spPr>
      </p:pic>
    </p:spTree>
  </p:cSld>
  <p:clrMapOvr>
    <a:masterClrMapping/>
  </p:clrMapOvr>
  <p:transition advTm="13991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3676"/>
            <a:ext cx="10464800" cy="1041400"/>
          </a:xfrm>
        </p:spPr>
        <p:txBody>
          <a:bodyPr/>
          <a:lstStyle/>
          <a:p>
            <a:pPr>
              <a:defRPr/>
            </a:pPr>
            <a:r>
              <a:rPr lang="en-US" sz="3600" u="sng" dirty="0" smtClean="0">
                <a:solidFill>
                  <a:schemeClr val="bg1"/>
                </a:solidFill>
              </a:rPr>
              <a:t>ELEMENTS</a:t>
            </a:r>
            <a:r>
              <a:rPr lang="en-US" sz="3600" dirty="0" smtClean="0">
                <a:solidFill>
                  <a:schemeClr val="bg1"/>
                </a:solidFill>
              </a:rPr>
              <a:t> OF AN ASSIGNMENT/EXAM QUESTION</a:t>
            </a:r>
            <a:endParaRPr lang="en-US" sz="3600" dirty="0">
              <a:solidFill>
                <a:schemeClr val="bg1"/>
              </a:solidFill>
            </a:endParaRPr>
          </a:p>
        </p:txBody>
      </p:sp>
      <p:sp>
        <p:nvSpPr>
          <p:cNvPr id="5" name="Rounded Rectangle 4"/>
          <p:cNvSpPr/>
          <p:nvPr/>
        </p:nvSpPr>
        <p:spPr>
          <a:xfrm>
            <a:off x="1524000" y="2743200"/>
            <a:ext cx="5486400" cy="1676400"/>
          </a:xfrm>
          <a:prstGeom prst="roundRect">
            <a:avLst/>
          </a:prstGeom>
          <a:no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800" b="1" dirty="0" smtClean="0">
                <a:solidFill>
                  <a:schemeClr val="tx1"/>
                </a:solidFill>
                <a:latin typeface="Arial" pitchFamily="34" charset="0"/>
                <a:cs typeface="Arial" pitchFamily="34" charset="0"/>
              </a:rPr>
              <a:t>ASSIGNMENT/EXAM </a:t>
            </a:r>
            <a:r>
              <a:rPr lang="en-US" sz="2800" b="1" dirty="0">
                <a:solidFill>
                  <a:schemeClr val="tx1"/>
                </a:solidFill>
                <a:latin typeface="Arial" pitchFamily="34" charset="0"/>
                <a:cs typeface="Arial" pitchFamily="34" charset="0"/>
              </a:rPr>
              <a:t>QUESTION</a:t>
            </a:r>
          </a:p>
        </p:txBody>
      </p:sp>
      <p:cxnSp>
        <p:nvCxnSpPr>
          <p:cNvPr id="7" name="Straight Arrow Connector 6"/>
          <p:cNvCxnSpPr/>
          <p:nvPr/>
        </p:nvCxnSpPr>
        <p:spPr>
          <a:xfrm flipV="1">
            <a:off x="1727200" y="2286000"/>
            <a:ext cx="0" cy="457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a:endCxn id="18" idx="3"/>
          </p:cNvCxnSpPr>
          <p:nvPr/>
        </p:nvCxnSpPr>
        <p:spPr>
          <a:xfrm flipV="1">
            <a:off x="6863644" y="1929683"/>
            <a:ext cx="1079026" cy="81351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1727200" y="4381500"/>
            <a:ext cx="0" cy="42756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7010400" y="4114800"/>
            <a:ext cx="1151467" cy="69426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7" name="Oval 16"/>
          <p:cNvSpPr/>
          <p:nvPr/>
        </p:nvSpPr>
        <p:spPr>
          <a:xfrm>
            <a:off x="203200" y="1066800"/>
            <a:ext cx="5588000" cy="1219200"/>
          </a:xfrm>
          <a:prstGeom prst="ellipse">
            <a:avLst/>
          </a:prstGeom>
          <a:solidFill>
            <a:schemeClr val="accent5">
              <a:lumMod val="20000"/>
              <a:lumOff val="80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400" dirty="0">
                <a:solidFill>
                  <a:schemeClr val="tx1"/>
                </a:solidFill>
              </a:rPr>
              <a:t>INSTRUCTION WORDS, e.g. discuss, compare etc</a:t>
            </a:r>
          </a:p>
        </p:txBody>
      </p:sp>
      <p:sp>
        <p:nvSpPr>
          <p:cNvPr id="18" name="Oval 17"/>
          <p:cNvSpPr/>
          <p:nvPr/>
        </p:nvSpPr>
        <p:spPr>
          <a:xfrm>
            <a:off x="7213600" y="693908"/>
            <a:ext cx="4978400" cy="1447800"/>
          </a:xfrm>
          <a:prstGeom prst="ellipse">
            <a:avLst/>
          </a:prstGeom>
          <a:solidFill>
            <a:schemeClr val="accent5">
              <a:lumMod val="20000"/>
              <a:lumOff val="80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400" dirty="0">
                <a:solidFill>
                  <a:schemeClr val="tx1"/>
                </a:solidFill>
              </a:rPr>
              <a:t>CONTENT (general area of discussion/what the assignment is about) </a:t>
            </a:r>
          </a:p>
        </p:txBody>
      </p:sp>
      <p:sp>
        <p:nvSpPr>
          <p:cNvPr id="19" name="Oval 18"/>
          <p:cNvSpPr/>
          <p:nvPr/>
        </p:nvSpPr>
        <p:spPr>
          <a:xfrm>
            <a:off x="7010400" y="4648200"/>
            <a:ext cx="5181600" cy="1371600"/>
          </a:xfrm>
          <a:prstGeom prst="ellipse">
            <a:avLst/>
          </a:prstGeom>
          <a:solidFill>
            <a:schemeClr val="accent5">
              <a:lumMod val="20000"/>
              <a:lumOff val="80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400" dirty="0">
                <a:solidFill>
                  <a:schemeClr val="tx1"/>
                </a:solidFill>
              </a:rPr>
              <a:t>HOW MANY DIFFERENT ASPECTS ARE THERE TO THE QUESTION?</a:t>
            </a:r>
          </a:p>
        </p:txBody>
      </p:sp>
      <p:sp>
        <p:nvSpPr>
          <p:cNvPr id="20" name="Oval 19"/>
          <p:cNvSpPr/>
          <p:nvPr/>
        </p:nvSpPr>
        <p:spPr>
          <a:xfrm>
            <a:off x="0" y="4648200"/>
            <a:ext cx="6604000" cy="1456267"/>
          </a:xfrm>
          <a:prstGeom prst="ellipse">
            <a:avLst/>
          </a:prstGeom>
          <a:solidFill>
            <a:schemeClr val="accent5">
              <a:lumMod val="20000"/>
              <a:lumOff val="80000"/>
            </a:schemeClr>
          </a:solidFill>
        </p:spPr>
        <p:style>
          <a:lnRef idx="1">
            <a:schemeClr val="accent1"/>
          </a:lnRef>
          <a:fillRef idx="3">
            <a:schemeClr val="accent1"/>
          </a:fillRef>
          <a:effectRef idx="2">
            <a:schemeClr val="accent1"/>
          </a:effectRef>
          <a:fontRef idx="minor">
            <a:schemeClr val="lt1"/>
          </a:fontRef>
        </p:style>
        <p:txBody>
          <a:bodyPr anchor="ctr"/>
          <a:lstStyle/>
          <a:p>
            <a:pPr>
              <a:defRPr/>
            </a:pPr>
            <a:r>
              <a:rPr lang="en-US" sz="2400" dirty="0">
                <a:solidFill>
                  <a:schemeClr val="tx1"/>
                </a:solidFill>
                <a:latin typeface="Arial" pitchFamily="34" charset="0"/>
                <a:cs typeface="Arial" pitchFamily="34" charset="0"/>
              </a:rPr>
              <a:t>The </a:t>
            </a:r>
            <a:r>
              <a:rPr lang="en-US" sz="2400" u="sng" dirty="0">
                <a:solidFill>
                  <a:schemeClr val="tx1"/>
                </a:solidFill>
                <a:latin typeface="Arial" pitchFamily="34" charset="0"/>
                <a:cs typeface="Arial" pitchFamily="34" charset="0"/>
              </a:rPr>
              <a:t>scope</a:t>
            </a:r>
            <a:r>
              <a:rPr lang="en-US" sz="2400" dirty="0">
                <a:solidFill>
                  <a:schemeClr val="tx1"/>
                </a:solidFill>
                <a:latin typeface="Arial" pitchFamily="34" charset="0"/>
                <a:cs typeface="Arial" pitchFamily="34" charset="0"/>
              </a:rPr>
              <a:t> of the content to be used, e.g. </a:t>
            </a:r>
            <a:r>
              <a:rPr lang="en-US" sz="2400" dirty="0" smtClean="0">
                <a:solidFill>
                  <a:schemeClr val="tx1"/>
                </a:solidFill>
                <a:latin typeface="Arial" pitchFamily="34" charset="0"/>
                <a:cs typeface="Arial" pitchFamily="34" charset="0"/>
              </a:rPr>
              <a:t>distinction between marketing and selling</a:t>
            </a:r>
            <a:endParaRPr lang="en-US" dirty="0">
              <a:solidFill>
                <a:schemeClr val="tx1"/>
              </a:solidFill>
              <a:latin typeface="Arial" pitchFamily="34" charset="0"/>
              <a:cs typeface="Arial" pitchFamily="34" charset="0"/>
            </a:endParaRPr>
          </a:p>
        </p:txBody>
      </p:sp>
      <p:sp>
        <p:nvSpPr>
          <p:cNvPr id="29" name="Oval 28"/>
          <p:cNvSpPr/>
          <p:nvPr/>
        </p:nvSpPr>
        <p:spPr>
          <a:xfrm>
            <a:off x="7241117" y="2133600"/>
            <a:ext cx="4950883" cy="2506492"/>
          </a:xfrm>
          <a:prstGeom prst="ellipse">
            <a:avLst/>
          </a:prstGeom>
          <a:solidFill>
            <a:schemeClr val="accent5">
              <a:lumMod val="20000"/>
              <a:lumOff val="80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400" u="sng" dirty="0">
                <a:solidFill>
                  <a:schemeClr val="tx1"/>
                </a:solidFill>
              </a:rPr>
              <a:t>IMPLIED </a:t>
            </a:r>
            <a:r>
              <a:rPr lang="en-US" sz="2400" dirty="0">
                <a:solidFill>
                  <a:schemeClr val="tx1"/>
                </a:solidFill>
              </a:rPr>
              <a:t>INSTRUCTIONS, e.g. </a:t>
            </a:r>
            <a:r>
              <a:rPr lang="en-US" sz="2000" dirty="0">
                <a:solidFill>
                  <a:schemeClr val="tx1"/>
                </a:solidFill>
              </a:rPr>
              <a:t>questions which might expect evaluation </a:t>
            </a:r>
            <a:r>
              <a:rPr lang="en-US" sz="2000" dirty="0" smtClean="0">
                <a:solidFill>
                  <a:schemeClr val="tx1"/>
                </a:solidFill>
              </a:rPr>
              <a:t>– Comment as to the effects of conflicts and the exercise of power within marketing channels. </a:t>
            </a:r>
            <a:r>
              <a:rPr lang="en-US" sz="2400" dirty="0" smtClean="0">
                <a:solidFill>
                  <a:schemeClr val="tx1"/>
                </a:solidFill>
              </a:rPr>
              <a:t>  </a:t>
            </a:r>
            <a:endParaRPr lang="en-US" sz="2400" dirty="0">
              <a:solidFill>
                <a:schemeClr val="tx1"/>
              </a:solidFill>
            </a:endParaRPr>
          </a:p>
        </p:txBody>
      </p:sp>
      <p:cxnSp>
        <p:nvCxnSpPr>
          <p:cNvPr id="36" name="Straight Arrow Connector 35"/>
          <p:cNvCxnSpPr>
            <a:endCxn id="29" idx="2"/>
          </p:cNvCxnSpPr>
          <p:nvPr/>
        </p:nvCxnSpPr>
        <p:spPr>
          <a:xfrm flipV="1">
            <a:off x="7010400" y="3386846"/>
            <a:ext cx="230717" cy="1499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39" name="~PP51.WAV">
            <a:hlinkClick r:id="" action="ppaction://media"/>
          </p:cNvPr>
          <p:cNvPicPr>
            <a:picLocks noRot="1" noChangeAspect="1"/>
          </p:cNvPicPr>
          <p:nvPr>
            <a:wavAudioFile r:embed="rId1" name="~PP51.WAV"/>
          </p:nvPr>
        </p:nvPicPr>
        <p:blipFill>
          <a:blip r:embed="rId4"/>
          <a:stretch>
            <a:fillRect/>
          </a:stretch>
        </p:blipFill>
        <p:spPr>
          <a:xfrm>
            <a:off x="11518900" y="6184900"/>
            <a:ext cx="304800" cy="304800"/>
          </a:xfrm>
          <a:prstGeom prst="rect">
            <a:avLst/>
          </a:prstGeom>
        </p:spPr>
      </p:pic>
    </p:spTree>
  </p:cSld>
  <p:clrMapOvr>
    <a:masterClrMapping/>
  </p:clrMapOvr>
  <p:transition advTm="19714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3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0" y="143219"/>
            <a:ext cx="10515600" cy="1325563"/>
          </a:xfrm>
        </p:spPr>
        <p:txBody>
          <a:bodyPr/>
          <a:lstStyle/>
          <a:p>
            <a:pPr>
              <a:defRPr/>
            </a:pPr>
            <a:r>
              <a:rPr lang="en-US" sz="3600" dirty="0" smtClean="0">
                <a:solidFill>
                  <a:schemeClr val="bg1"/>
                </a:solidFill>
                <a:ea typeface="ＭＳ Ｐゴシック" pitchFamily="-112" charset="-128"/>
                <a:cs typeface="Arial" charset="0"/>
              </a:rPr>
              <a:t>Elements of a question</a:t>
            </a:r>
          </a:p>
        </p:txBody>
      </p:sp>
      <p:sp>
        <p:nvSpPr>
          <p:cNvPr id="9219" name="Text Placeholder 2"/>
          <p:cNvSpPr>
            <a:spLocks noGrp="1"/>
          </p:cNvSpPr>
          <p:nvPr>
            <p:ph type="body" sz="quarter" idx="10"/>
          </p:nvPr>
        </p:nvSpPr>
        <p:spPr>
          <a:xfrm>
            <a:off x="0" y="1189039"/>
            <a:ext cx="12192000" cy="4079875"/>
          </a:xfrm>
        </p:spPr>
        <p:txBody>
          <a:bodyPr/>
          <a:lstStyle/>
          <a:p>
            <a:pPr>
              <a:defRPr/>
            </a:pPr>
            <a:r>
              <a:rPr lang="en-US" sz="2800" dirty="0" smtClean="0">
                <a:latin typeface="+mj-lt"/>
                <a:ea typeface="ＭＳ Ｐゴシック" pitchFamily="-112" charset="-128"/>
                <a:cs typeface="Arial" charset="0"/>
              </a:rPr>
              <a:t>Identify each element of the question and then interpret it as a WHOLE.  That means reading through the whole question at least twice</a:t>
            </a:r>
          </a:p>
          <a:p>
            <a:pPr>
              <a:defRPr/>
            </a:pPr>
            <a:endParaRPr lang="en-US" sz="2800" dirty="0" smtClean="0">
              <a:latin typeface="+mj-lt"/>
              <a:ea typeface="ＭＳ Ｐゴシック" pitchFamily="-112" charset="-128"/>
              <a:cs typeface="Arial" charset="0"/>
            </a:endParaRPr>
          </a:p>
          <a:p>
            <a:pPr>
              <a:defRPr/>
            </a:pPr>
            <a:r>
              <a:rPr lang="en-US" sz="2800" dirty="0" smtClean="0">
                <a:latin typeface="+mj-lt"/>
                <a:ea typeface="ＭＳ Ｐゴシック" pitchFamily="-112" charset="-128"/>
                <a:cs typeface="Arial" charset="0"/>
              </a:rPr>
              <a:t>Rewrite the question in your own words to see if you understand it (assignments, not exams).  This assignment question asks me to…….</a:t>
            </a:r>
          </a:p>
          <a:p>
            <a:pPr>
              <a:defRPr/>
            </a:pPr>
            <a:endParaRPr lang="en-US" sz="2800" dirty="0" smtClean="0">
              <a:latin typeface="+mj-lt"/>
              <a:ea typeface="ＭＳ Ｐゴシック" pitchFamily="-112" charset="-128"/>
              <a:cs typeface="Arial" charset="0"/>
            </a:endParaRPr>
          </a:p>
          <a:p>
            <a:pPr>
              <a:defRPr/>
            </a:pPr>
            <a:endParaRPr lang="en-US" sz="2800" dirty="0" smtClean="0">
              <a:latin typeface="+mj-lt"/>
              <a:ea typeface="ＭＳ Ｐゴシック" pitchFamily="-112" charset="-128"/>
              <a:cs typeface="Arial" charset="0"/>
            </a:endParaRPr>
          </a:p>
          <a:p>
            <a:pPr>
              <a:defRPr/>
            </a:pPr>
            <a:r>
              <a:rPr lang="en-US" sz="2800" dirty="0" smtClean="0">
                <a:latin typeface="+mj-lt"/>
                <a:ea typeface="ＭＳ Ｐゴシック" pitchFamily="-112" charset="-128"/>
                <a:cs typeface="Arial" charset="0"/>
              </a:rPr>
              <a:t>Questions don’t always ask you for all you know about a topic.  They generally test your knowledge in a </a:t>
            </a:r>
            <a:r>
              <a:rPr lang="en-US" sz="2800" u="sng" dirty="0" smtClean="0">
                <a:latin typeface="+mj-lt"/>
                <a:ea typeface="ＭＳ Ｐゴシック" pitchFamily="-112" charset="-128"/>
                <a:cs typeface="Arial" charset="0"/>
              </a:rPr>
              <a:t>context</a:t>
            </a:r>
          </a:p>
          <a:p>
            <a:pPr>
              <a:defRPr/>
            </a:pPr>
            <a:endParaRPr lang="en-US" sz="2800" dirty="0" smtClean="0">
              <a:latin typeface="+mj-lt"/>
              <a:ea typeface="ＭＳ Ｐゴシック" pitchFamily="-112" charset="-128"/>
              <a:cs typeface="Arial" charset="0"/>
            </a:endParaRPr>
          </a:p>
          <a:p>
            <a:pPr>
              <a:defRPr/>
            </a:pPr>
            <a:r>
              <a:rPr lang="en-US" sz="2800" dirty="0" smtClean="0">
                <a:latin typeface="+mj-lt"/>
                <a:ea typeface="ＭＳ Ｐゴシック" pitchFamily="-112" charset="-128"/>
                <a:cs typeface="Arial" charset="0"/>
              </a:rPr>
              <a:t>Learning how to respond to specific instructions takes practice which means you need to work through similar types of questions until you understand what a specific instruction requires</a:t>
            </a:r>
          </a:p>
          <a:p>
            <a:pPr>
              <a:defRPr/>
            </a:pPr>
            <a:endParaRPr lang="en-US" sz="2000" b="1" dirty="0" smtClean="0">
              <a:solidFill>
                <a:srgbClr val="C00000"/>
              </a:solidFill>
              <a:effectLst>
                <a:outerShdw blurRad="38100" dist="38100" dir="2700000" algn="tl">
                  <a:srgbClr val="000000">
                    <a:alpha val="43137"/>
                  </a:srgbClr>
                </a:outerShdw>
              </a:effectLst>
              <a:latin typeface="Arial" charset="0"/>
              <a:ea typeface="ＭＳ Ｐゴシック" pitchFamily="-112" charset="-128"/>
              <a:cs typeface="Arial"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2202"/>
            <a:ext cx="10515600" cy="1325563"/>
          </a:xfrm>
        </p:spPr>
        <p:txBody>
          <a:bodyPr/>
          <a:lstStyle/>
          <a:p>
            <a:pPr>
              <a:defRPr/>
            </a:pPr>
            <a:r>
              <a:rPr lang="en-US" sz="4000" dirty="0" smtClean="0">
                <a:solidFill>
                  <a:schemeClr val="bg1"/>
                </a:solidFill>
              </a:rPr>
              <a:t>Action words</a:t>
            </a:r>
            <a:endParaRPr lang="en-US" sz="4000" dirty="0">
              <a:solidFill>
                <a:schemeClr val="bg1"/>
              </a:solidFill>
            </a:endParaRPr>
          </a:p>
        </p:txBody>
      </p:sp>
      <p:sp>
        <p:nvSpPr>
          <p:cNvPr id="3" name="Text Placeholder 2"/>
          <p:cNvSpPr>
            <a:spLocks noGrp="1"/>
          </p:cNvSpPr>
          <p:nvPr>
            <p:ph type="body" sz="quarter" idx="10"/>
          </p:nvPr>
        </p:nvSpPr>
        <p:spPr>
          <a:xfrm>
            <a:off x="0" y="881349"/>
            <a:ext cx="10675345" cy="5976651"/>
          </a:xfrm>
        </p:spPr>
        <p:txBody>
          <a:bodyPr/>
          <a:lstStyle/>
          <a:p>
            <a:pPr>
              <a:defRPr/>
            </a:pPr>
            <a:r>
              <a:rPr lang="en-US" sz="2800" dirty="0" smtClean="0">
                <a:latin typeface="+mj-lt"/>
              </a:rPr>
              <a:t>Find a list of action words under My Academic Support.</a:t>
            </a:r>
          </a:p>
          <a:p>
            <a:pPr>
              <a:defRPr/>
            </a:pPr>
            <a:r>
              <a:rPr lang="en-US" sz="2800" dirty="0" smtClean="0">
                <a:latin typeface="+mj-lt"/>
              </a:rPr>
              <a:t>You do not need to learn the definitions of action words by heart. </a:t>
            </a:r>
          </a:p>
          <a:p>
            <a:pPr>
              <a:defRPr/>
            </a:pPr>
            <a:r>
              <a:rPr lang="en-US" sz="2800" dirty="0" smtClean="0">
                <a:latin typeface="+mj-lt"/>
              </a:rPr>
              <a:t>The best way to </a:t>
            </a:r>
            <a:r>
              <a:rPr lang="en-US" sz="2800" dirty="0" err="1" smtClean="0">
                <a:latin typeface="+mj-lt"/>
              </a:rPr>
              <a:t>familiarise</a:t>
            </a:r>
            <a:r>
              <a:rPr lang="en-US" sz="2800" dirty="0" smtClean="0">
                <a:latin typeface="+mj-lt"/>
              </a:rPr>
              <a:t> yourself with what these require of you in a question, is by </a:t>
            </a:r>
            <a:r>
              <a:rPr lang="en-US" sz="2800" dirty="0" err="1" smtClean="0">
                <a:latin typeface="+mj-lt"/>
              </a:rPr>
              <a:t>practising</a:t>
            </a:r>
            <a:r>
              <a:rPr lang="en-US" sz="2800" dirty="0" smtClean="0">
                <a:latin typeface="+mj-lt"/>
              </a:rPr>
              <a:t> answering questions using these words.</a:t>
            </a:r>
          </a:p>
          <a:p>
            <a:pPr>
              <a:defRPr/>
            </a:pPr>
            <a:r>
              <a:rPr lang="en-US" sz="2800" dirty="0" smtClean="0">
                <a:latin typeface="+mj-lt"/>
              </a:rPr>
              <a:t> </a:t>
            </a:r>
            <a:endParaRPr lang="en-US" sz="2800" dirty="0">
              <a:latin typeface="+mj-lt"/>
            </a:endParaRPr>
          </a:p>
        </p:txBody>
      </p:sp>
      <p:pic>
        <p:nvPicPr>
          <p:cNvPr id="6" name="~PP3118.WAV">
            <a:hlinkClick r:id="" action="ppaction://media"/>
          </p:cNvPr>
          <p:cNvPicPr>
            <a:picLocks noRot="1" noChangeAspect="1"/>
          </p:cNvPicPr>
          <p:nvPr>
            <a:wavAudioFile r:embed="rId1" name="~PP3118.WAV"/>
          </p:nvPr>
        </p:nvPicPr>
        <p:blipFill>
          <a:blip r:embed="rId3"/>
          <a:stretch>
            <a:fillRect/>
          </a:stretch>
        </p:blipFill>
        <p:spPr>
          <a:xfrm>
            <a:off x="11518900" y="6184900"/>
            <a:ext cx="304800" cy="304800"/>
          </a:xfrm>
          <a:prstGeom prst="rect">
            <a:avLst/>
          </a:prstGeom>
        </p:spPr>
      </p:pic>
    </p:spTree>
  </p:cSld>
  <p:clrMapOvr>
    <a:masterClrMapping/>
  </p:clrMapOvr>
  <p:transition advTm="847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0" y="132202"/>
            <a:ext cx="10972800" cy="533400"/>
          </a:xfrm>
        </p:spPr>
        <p:txBody>
          <a:bodyPr/>
          <a:lstStyle/>
          <a:p>
            <a:pPr>
              <a:defRPr/>
            </a:pPr>
            <a:r>
              <a:rPr lang="en-US" sz="4000" dirty="0" smtClean="0">
                <a:solidFill>
                  <a:schemeClr val="bg1"/>
                </a:solidFill>
                <a:latin typeface="Arial" charset="0"/>
                <a:ea typeface="ＭＳ Ｐゴシック" pitchFamily="-112" charset="-128"/>
                <a:cs typeface="Arial" charset="0"/>
              </a:rPr>
              <a:t>Action words</a:t>
            </a:r>
          </a:p>
        </p:txBody>
      </p:sp>
      <p:sp>
        <p:nvSpPr>
          <p:cNvPr id="11267" name="Text Placeholder 2"/>
          <p:cNvSpPr>
            <a:spLocks noGrp="1"/>
          </p:cNvSpPr>
          <p:nvPr>
            <p:ph type="body" sz="quarter" idx="10"/>
          </p:nvPr>
        </p:nvSpPr>
        <p:spPr>
          <a:xfrm>
            <a:off x="0" y="1013552"/>
            <a:ext cx="12192000" cy="4818005"/>
          </a:xfrm>
        </p:spPr>
        <p:txBody>
          <a:bodyPr/>
          <a:lstStyle/>
          <a:p>
            <a:pPr>
              <a:defRPr/>
            </a:pPr>
            <a:r>
              <a:rPr lang="en-US" sz="2800" dirty="0" smtClean="0">
                <a:latin typeface="Arial" charset="0"/>
                <a:ea typeface="ＭＳ Ｐゴシック" pitchFamily="-112" charset="-128"/>
                <a:cs typeface="Arial" charset="0"/>
              </a:rPr>
              <a:t>DISCUSS/EXPLAIN</a:t>
            </a:r>
          </a:p>
          <a:p>
            <a:pPr>
              <a:defRPr/>
            </a:pPr>
            <a:r>
              <a:rPr lang="en-US" sz="2400" b="1" dirty="0" smtClean="0">
                <a:latin typeface="Arial" charset="0"/>
                <a:ea typeface="ＭＳ Ｐゴシック" pitchFamily="-112" charset="-128"/>
                <a:cs typeface="Arial" charset="0"/>
              </a:rPr>
              <a:t>Discuss</a:t>
            </a:r>
            <a:r>
              <a:rPr lang="en-US" sz="2000" dirty="0" smtClean="0">
                <a:latin typeface="Arial" charset="0"/>
                <a:ea typeface="ＭＳ Ｐゴシック" pitchFamily="-112" charset="-128"/>
                <a:cs typeface="Arial" charset="0"/>
              </a:rPr>
              <a:t> the purpose of…….</a:t>
            </a:r>
          </a:p>
          <a:p>
            <a:pPr>
              <a:defRPr/>
            </a:pPr>
            <a:r>
              <a:rPr lang="en-US" sz="1800" dirty="0" smtClean="0">
                <a:latin typeface="Arial" charset="0"/>
                <a:ea typeface="ＭＳ Ｐゴシック" pitchFamily="-112" charset="-128"/>
                <a:cs typeface="Arial" charset="0"/>
              </a:rPr>
              <a:t>Present </a:t>
            </a:r>
            <a:r>
              <a:rPr lang="en-US" sz="1800" u="sng" dirty="0" smtClean="0">
                <a:latin typeface="Arial" charset="0"/>
                <a:ea typeface="ＭＳ Ｐゴシック" pitchFamily="-112" charset="-128"/>
                <a:cs typeface="Arial" charset="0"/>
              </a:rPr>
              <a:t>your point of view </a:t>
            </a:r>
            <a:r>
              <a:rPr lang="en-US" sz="1800" dirty="0" smtClean="0">
                <a:latin typeface="Arial" charset="0"/>
                <a:ea typeface="ＭＳ Ｐゴシック" pitchFamily="-112" charset="-128"/>
                <a:cs typeface="Arial" charset="0"/>
              </a:rPr>
              <a:t>after you have </a:t>
            </a:r>
            <a:r>
              <a:rPr lang="en-US" sz="1800" u="sng" dirty="0" smtClean="0">
                <a:latin typeface="Arial" charset="0"/>
                <a:ea typeface="ＭＳ Ｐゴシック" pitchFamily="-112" charset="-128"/>
                <a:cs typeface="Arial" charset="0"/>
              </a:rPr>
              <a:t>examined both sides of the topic</a:t>
            </a:r>
            <a:r>
              <a:rPr lang="en-US" sz="1800" dirty="0" smtClean="0">
                <a:latin typeface="Arial" charset="0"/>
                <a:ea typeface="ＭＳ Ｐゴシック" pitchFamily="-112" charset="-128"/>
                <a:cs typeface="Arial" charset="0"/>
              </a:rPr>
              <a:t>.  Justify your point of view</a:t>
            </a:r>
          </a:p>
          <a:p>
            <a:pPr>
              <a:defRPr/>
            </a:pPr>
            <a:r>
              <a:rPr lang="en-US" dirty="0" smtClean="0"/>
              <a:t>The purpose of planning is to allocate company resources in such a manner as to achieve sales anticipated from the sales forecast. Such forecasts are for the short, medium and long terms. Describe and discuss the purpose of each of these forecasts and state their implications for the various functional areas of a business. </a:t>
            </a:r>
            <a:r>
              <a:rPr lang="en-US" sz="1200" dirty="0" smtClean="0">
                <a:hlinkClick r:id="rId3"/>
              </a:rPr>
              <a:t>http://cw.routledge.com/textbooks/9780415553476/data/Specimen_examination_questions_for_each_chapter.pdf</a:t>
            </a:r>
            <a:endParaRPr lang="en-US" sz="1200" dirty="0" smtClean="0"/>
          </a:p>
          <a:p>
            <a:pPr>
              <a:defRPr/>
            </a:pPr>
            <a:endParaRPr lang="en-US" sz="1800" dirty="0" smtClean="0">
              <a:latin typeface="Arial" charset="0"/>
              <a:ea typeface="ＭＳ Ｐゴシック" pitchFamily="-112" charset="-128"/>
              <a:cs typeface="Arial" charset="0"/>
            </a:endParaRPr>
          </a:p>
          <a:p>
            <a:pPr>
              <a:defRPr/>
            </a:pPr>
            <a:r>
              <a:rPr lang="en-US" sz="2400" b="1" dirty="0" smtClean="0">
                <a:latin typeface="Arial" charset="0"/>
                <a:ea typeface="ＭＳ Ｐゴシック" pitchFamily="-112" charset="-128"/>
                <a:cs typeface="Arial" charset="0"/>
              </a:rPr>
              <a:t>Explain</a:t>
            </a:r>
            <a:r>
              <a:rPr lang="en-US" sz="2400" dirty="0" smtClean="0">
                <a:latin typeface="Arial" charset="0"/>
                <a:ea typeface="ＭＳ Ｐゴシック" pitchFamily="-112" charset="-128"/>
                <a:cs typeface="Arial" charset="0"/>
              </a:rPr>
              <a:t> the importance of market segmentation </a:t>
            </a:r>
            <a:r>
              <a:rPr lang="en-US" sz="1800" dirty="0" smtClean="0">
                <a:latin typeface="Arial" charset="0"/>
                <a:ea typeface="ＭＳ Ｐゴシック" pitchFamily="-112" charset="-128"/>
                <a:cs typeface="Arial" charset="0"/>
              </a:rPr>
              <a:t>…….</a:t>
            </a:r>
          </a:p>
          <a:p>
            <a:pPr>
              <a:defRPr/>
            </a:pPr>
            <a:r>
              <a:rPr lang="en-US" sz="1800" dirty="0" smtClean="0">
                <a:latin typeface="Arial" charset="0"/>
                <a:ea typeface="ＭＳ Ｐゴシック" pitchFamily="-112" charset="-128"/>
                <a:cs typeface="Arial" charset="0"/>
              </a:rPr>
              <a:t>Clarify the how and why of a topic; the causes and results</a:t>
            </a:r>
          </a:p>
          <a:p>
            <a:pPr>
              <a:defRPr/>
            </a:pPr>
            <a:r>
              <a:rPr lang="en-US" dirty="0" smtClean="0"/>
              <a:t>‘Segmentation is at the heart of marketing strategy’. Explain the importance of market segmentation. Choose two markets (one from a consumer and one from an organizational market) and show how these may be segmented. </a:t>
            </a:r>
            <a:endParaRPr lang="en-US" sz="1800" dirty="0" smtClean="0">
              <a:latin typeface="Arial" charset="0"/>
              <a:ea typeface="ＭＳ Ｐゴシック" pitchFamily="-112" charset="-128"/>
              <a:cs typeface="Arial" charset="0"/>
            </a:endParaRPr>
          </a:p>
          <a:p>
            <a:pPr>
              <a:defRPr/>
            </a:pPr>
            <a:r>
              <a:rPr lang="en-US" sz="1200" dirty="0" smtClean="0">
                <a:hlinkClick r:id="rId3"/>
              </a:rPr>
              <a:t>http://cw.routledge.com/textbooks/9780415553476/data/Specimen_examination_questions_for_each_chapter.pdf</a:t>
            </a:r>
            <a:endParaRPr lang="en-US" sz="1200" dirty="0" smtClean="0"/>
          </a:p>
          <a:p>
            <a:pPr>
              <a:defRPr/>
            </a:pPr>
            <a:endParaRPr lang="en-US" sz="1200" dirty="0" smtClean="0">
              <a:latin typeface="Arial" charset="0"/>
              <a:ea typeface="ＭＳ Ｐゴシック" pitchFamily="-112" charset="-128"/>
              <a:cs typeface="Arial" charset="0"/>
            </a:endParaRPr>
          </a:p>
          <a:p>
            <a:pPr>
              <a:defRPr/>
            </a:pPr>
            <a:endParaRPr lang="en-US" sz="1200" dirty="0" smtClean="0">
              <a:latin typeface="Arial" charset="0"/>
              <a:ea typeface="ＭＳ Ｐゴシック" pitchFamily="-112" charset="-128"/>
              <a:cs typeface="Arial" charset="0"/>
            </a:endParaRPr>
          </a:p>
          <a:p>
            <a:pPr>
              <a:defRPr/>
            </a:pPr>
            <a:r>
              <a:rPr lang="en-US" sz="1800" u="sng" dirty="0" smtClean="0">
                <a:latin typeface="Arial" charset="0"/>
                <a:ea typeface="ＭＳ Ｐゴシック" pitchFamily="-112" charset="-128"/>
                <a:cs typeface="Arial" charset="0"/>
              </a:rPr>
              <a:t>How are these two paragraphs different?</a:t>
            </a:r>
          </a:p>
        </p:txBody>
      </p:sp>
      <p:pic>
        <p:nvPicPr>
          <p:cNvPr id="5" name="~PP2807.WAV">
            <a:hlinkClick r:id="" action="ppaction://media"/>
          </p:cNvPr>
          <p:cNvPicPr>
            <a:picLocks noRot="1" noChangeAspect="1"/>
          </p:cNvPicPr>
          <p:nvPr>
            <a:wavAudioFile r:embed="rId1" name="~PP2807.WAV"/>
          </p:nvPr>
        </p:nvPicPr>
        <p:blipFill>
          <a:blip r:embed="rId4"/>
          <a:stretch>
            <a:fillRect/>
          </a:stretch>
        </p:blipFill>
        <p:spPr>
          <a:xfrm>
            <a:off x="11518900" y="6184900"/>
            <a:ext cx="304800" cy="304800"/>
          </a:xfrm>
          <a:prstGeom prst="rect">
            <a:avLst/>
          </a:prstGeom>
        </p:spPr>
      </p:pic>
    </p:spTree>
  </p:cSld>
  <p:clrMapOvr>
    <a:masterClrMapping/>
  </p:clrMapOvr>
  <p:transition advTm="2233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12192000" cy="533400"/>
          </a:xfrm>
        </p:spPr>
        <p:txBody>
          <a:bodyPr/>
          <a:lstStyle/>
          <a:p>
            <a:pPr>
              <a:defRPr/>
            </a:pPr>
            <a:r>
              <a:rPr lang="en-US" sz="3600" dirty="0" smtClean="0">
                <a:solidFill>
                  <a:schemeClr val="bg1"/>
                </a:solidFill>
              </a:rPr>
              <a:t>Implied Instructions In Questions</a:t>
            </a:r>
            <a:endParaRPr lang="en-US" sz="3600" dirty="0">
              <a:solidFill>
                <a:schemeClr val="bg1"/>
              </a:solidFill>
            </a:endParaRPr>
          </a:p>
        </p:txBody>
      </p:sp>
      <p:sp>
        <p:nvSpPr>
          <p:cNvPr id="3" name="Text Placeholder 2"/>
          <p:cNvSpPr>
            <a:spLocks noGrp="1"/>
          </p:cNvSpPr>
          <p:nvPr>
            <p:ph type="body" sz="quarter" idx="10"/>
          </p:nvPr>
        </p:nvSpPr>
        <p:spPr>
          <a:xfrm>
            <a:off x="0" y="762000"/>
            <a:ext cx="10972800" cy="6096000"/>
          </a:xfrm>
        </p:spPr>
        <p:txBody>
          <a:bodyPr/>
          <a:lstStyle/>
          <a:p>
            <a:pPr>
              <a:defRPr/>
            </a:pPr>
            <a:r>
              <a:rPr lang="en-US" sz="2800" dirty="0" smtClean="0">
                <a:latin typeface="+mj-lt"/>
              </a:rPr>
              <a:t>A question may have a number of parts, some of which do not have clear instruction words.  Other questions may not have instruction words at all.</a:t>
            </a:r>
          </a:p>
          <a:p>
            <a:pPr>
              <a:defRPr/>
            </a:pPr>
            <a:r>
              <a:rPr lang="en-US" sz="2800" dirty="0" smtClean="0">
                <a:latin typeface="+mj-lt"/>
              </a:rPr>
              <a:t>Such a question may have a statement and the implication is that you discuss it, which means looking at it from several angles/points of view, e.g.</a:t>
            </a:r>
          </a:p>
          <a:p>
            <a:pPr>
              <a:defRPr/>
            </a:pPr>
            <a:r>
              <a:rPr lang="en-US" sz="2800" dirty="0" smtClean="0">
                <a:latin typeface="+mj-lt"/>
              </a:rPr>
              <a:t>1)</a:t>
            </a:r>
            <a:r>
              <a:rPr lang="en-US" sz="2800" dirty="0" smtClean="0"/>
              <a:t> </a:t>
            </a:r>
            <a:r>
              <a:rPr lang="en-US" sz="2800" dirty="0" smtClean="0">
                <a:latin typeface="+mj-lt"/>
              </a:rPr>
              <a:t>Discuss the role and </a:t>
            </a:r>
            <a:r>
              <a:rPr lang="en-US" sz="2800" dirty="0" err="1" smtClean="0">
                <a:latin typeface="+mj-lt"/>
              </a:rPr>
              <a:t>behaviour</a:t>
            </a:r>
            <a:r>
              <a:rPr lang="en-US" sz="2800" dirty="0" smtClean="0">
                <a:latin typeface="+mj-lt"/>
              </a:rPr>
              <a:t> of the organizational purchaser in comparison to the domestic consumer. </a:t>
            </a:r>
            <a:r>
              <a:rPr lang="en-US" sz="2800" i="1" dirty="0" smtClean="0">
                <a:latin typeface="+mj-lt"/>
              </a:rPr>
              <a:t>Would you agree that the organizational purchaser is devoid of all but economic considerations? </a:t>
            </a:r>
          </a:p>
          <a:p>
            <a:pPr>
              <a:defRPr/>
            </a:pPr>
            <a:r>
              <a:rPr lang="en-US" sz="2800" dirty="0" smtClean="0">
                <a:latin typeface="+mj-lt"/>
              </a:rPr>
              <a:t>2)</a:t>
            </a:r>
            <a:r>
              <a:rPr lang="en-US" sz="2800" dirty="0" smtClean="0"/>
              <a:t> </a:t>
            </a:r>
            <a:r>
              <a:rPr lang="en-US" sz="2800" i="1" dirty="0" smtClean="0">
                <a:latin typeface="+mj-lt"/>
              </a:rPr>
              <a:t>Why it is considered that application of relationship marketing principles are particularly important to firms involved with services marketing? In your answer suggest how it is possible to evaluate and measure success in delivering service quality to customers. </a:t>
            </a:r>
            <a:r>
              <a:rPr lang="en-US" sz="1200" dirty="0" smtClean="0">
                <a:hlinkClick r:id="rId3"/>
              </a:rPr>
              <a:t>http://cw.routledge.com/textbooks/9780415553476/data/Specimen_examination_questions_for_each_chapter.pdf</a:t>
            </a:r>
            <a:endParaRPr lang="en-US" sz="1200" i="1" dirty="0" smtClean="0">
              <a:latin typeface="+mj-lt"/>
            </a:endParaRPr>
          </a:p>
          <a:p>
            <a:pPr>
              <a:defRPr/>
            </a:pPr>
            <a:r>
              <a:rPr lang="en-US" sz="2800" dirty="0" smtClean="0">
                <a:latin typeface="+mj-lt"/>
              </a:rPr>
              <a:t>How would you measure the success of………? (This question would require an opinion to be given)</a:t>
            </a:r>
            <a:endParaRPr lang="en-US" sz="2800" dirty="0">
              <a:latin typeface="+mj-lt"/>
            </a:endParaRPr>
          </a:p>
        </p:txBody>
      </p:sp>
      <p:pic>
        <p:nvPicPr>
          <p:cNvPr id="5" name="~PP3590.WAV">
            <a:hlinkClick r:id="" action="ppaction://media"/>
          </p:cNvPr>
          <p:cNvPicPr>
            <a:picLocks noRot="1" noChangeAspect="1"/>
          </p:cNvPicPr>
          <p:nvPr>
            <a:wavAudioFile r:embed="rId1" name="~PP3590.WAV"/>
          </p:nvPr>
        </p:nvPicPr>
        <p:blipFill>
          <a:blip r:embed="rId4"/>
          <a:stretch>
            <a:fillRect/>
          </a:stretch>
        </p:blipFill>
        <p:spPr>
          <a:xfrm>
            <a:off x="11518900" y="6184900"/>
            <a:ext cx="304800" cy="304800"/>
          </a:xfrm>
          <a:prstGeom prst="rect">
            <a:avLst/>
          </a:prstGeom>
        </p:spPr>
      </p:pic>
    </p:spTree>
  </p:cSld>
  <p:clrMapOvr>
    <a:masterClrMapping/>
  </p:clrMapOvr>
  <p:transition advTm="11525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4236"/>
            <a:ext cx="10515600" cy="1325563"/>
          </a:xfrm>
        </p:spPr>
        <p:txBody>
          <a:bodyPr/>
          <a:lstStyle/>
          <a:p>
            <a:pPr>
              <a:defRPr/>
            </a:pPr>
            <a:r>
              <a:rPr lang="en-US" sz="3600" dirty="0" smtClean="0">
                <a:solidFill>
                  <a:schemeClr val="bg1"/>
                </a:solidFill>
              </a:rPr>
              <a:t>When an assignment </a:t>
            </a:r>
            <a:r>
              <a:rPr lang="en-US" sz="3600" u="sng" dirty="0" smtClean="0">
                <a:solidFill>
                  <a:schemeClr val="bg1"/>
                </a:solidFill>
              </a:rPr>
              <a:t>focus</a:t>
            </a:r>
            <a:r>
              <a:rPr lang="en-US" sz="3600" dirty="0" smtClean="0">
                <a:solidFill>
                  <a:schemeClr val="bg1"/>
                </a:solidFill>
              </a:rPr>
              <a:t> has not been given</a:t>
            </a:r>
            <a:endParaRPr lang="en-US" sz="3600" dirty="0">
              <a:solidFill>
                <a:schemeClr val="bg1"/>
              </a:solidFill>
            </a:endParaRPr>
          </a:p>
        </p:txBody>
      </p:sp>
      <p:sp>
        <p:nvSpPr>
          <p:cNvPr id="3" name="Text Placeholder 2"/>
          <p:cNvSpPr>
            <a:spLocks noGrp="1"/>
          </p:cNvSpPr>
          <p:nvPr>
            <p:ph type="body" sz="quarter" idx="10"/>
          </p:nvPr>
        </p:nvSpPr>
        <p:spPr>
          <a:xfrm>
            <a:off x="0" y="881349"/>
            <a:ext cx="10664328" cy="5976651"/>
          </a:xfrm>
        </p:spPr>
        <p:txBody>
          <a:bodyPr/>
          <a:lstStyle/>
          <a:p>
            <a:pPr>
              <a:defRPr/>
            </a:pPr>
            <a:r>
              <a:rPr lang="en-US" sz="2400" dirty="0" smtClean="0">
                <a:latin typeface="+mj-lt"/>
              </a:rPr>
              <a:t>Some assignments let you choose a topic to explore within a particular framework or context. For example:</a:t>
            </a:r>
          </a:p>
          <a:p>
            <a:pPr>
              <a:defRPr/>
            </a:pPr>
            <a:r>
              <a:rPr lang="en-US" sz="2400" dirty="0" smtClean="0">
                <a:latin typeface="+mj-lt"/>
              </a:rPr>
              <a:t>'Write a report on </a:t>
            </a:r>
            <a:r>
              <a:rPr lang="en-US" sz="2400" u="sng" dirty="0" smtClean="0">
                <a:latin typeface="+mj-lt"/>
              </a:rPr>
              <a:t>any marketing challenge </a:t>
            </a:r>
            <a:r>
              <a:rPr lang="en-US" sz="2400" dirty="0" smtClean="0">
                <a:latin typeface="+mj-lt"/>
              </a:rPr>
              <a:t>in South Africa.'</a:t>
            </a:r>
          </a:p>
          <a:p>
            <a:pPr>
              <a:defRPr/>
            </a:pPr>
            <a:r>
              <a:rPr lang="en-US" sz="2400" dirty="0" smtClean="0">
                <a:latin typeface="+mj-lt"/>
              </a:rPr>
              <a:t>If you are given a general topic to research for an assignment, you need to form your own focus. </a:t>
            </a:r>
          </a:p>
          <a:p>
            <a:pPr>
              <a:defRPr/>
            </a:pPr>
            <a:r>
              <a:rPr lang="en-US" sz="2400" dirty="0" smtClean="0">
                <a:latin typeface="+mj-lt"/>
              </a:rPr>
              <a:t>First consider the current trends, issues or debates on the topic (this may require you to do some preliminary reading). </a:t>
            </a:r>
          </a:p>
          <a:p>
            <a:pPr>
              <a:defRPr/>
            </a:pPr>
            <a:r>
              <a:rPr lang="en-US" sz="2400" dirty="0" smtClean="0">
                <a:latin typeface="+mj-lt"/>
              </a:rPr>
              <a:t>Then form a focus question that indicates how you will approach the topic. </a:t>
            </a:r>
          </a:p>
          <a:p>
            <a:pPr>
              <a:defRPr/>
            </a:pPr>
            <a:endParaRPr lang="en-US" dirty="0"/>
          </a:p>
        </p:txBody>
      </p:sp>
      <p:pic>
        <p:nvPicPr>
          <p:cNvPr id="5" name="~PP2341.WAV">
            <a:hlinkClick r:id="" action="ppaction://media"/>
          </p:cNvPr>
          <p:cNvPicPr>
            <a:picLocks noRot="1" noChangeAspect="1"/>
          </p:cNvPicPr>
          <p:nvPr>
            <a:wavAudioFile r:embed="rId1" name="~PP2341.WAV"/>
          </p:nvPr>
        </p:nvPicPr>
        <p:blipFill>
          <a:blip r:embed="rId3"/>
          <a:stretch>
            <a:fillRect/>
          </a:stretch>
        </p:blipFill>
        <p:spPr>
          <a:xfrm>
            <a:off x="11518900" y="6184900"/>
            <a:ext cx="304800" cy="304800"/>
          </a:xfrm>
          <a:prstGeom prst="rect">
            <a:avLst/>
          </a:prstGeom>
        </p:spPr>
      </p:pic>
    </p:spTree>
  </p:cSld>
  <p:clrMapOvr>
    <a:masterClrMapping/>
  </p:clrMapOvr>
  <p:transition advTm="7223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2149</TotalTime>
  <Words>1336</Words>
  <Application>Microsoft Office PowerPoint</Application>
  <PresentationFormat>Custom</PresentationFormat>
  <Paragraphs>97</Paragraphs>
  <Slides>15</Slides>
  <Notes>3</Notes>
  <HiddenSlides>0</HiddenSlides>
  <MMClips>13</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Slide 1</vt:lpstr>
      <vt:lpstr>Slide 2</vt:lpstr>
      <vt:lpstr>How effective is your current approach to tackling assessment questions? </vt:lpstr>
      <vt:lpstr>ELEMENTS OF AN ASSIGNMENT/EXAM QUESTION</vt:lpstr>
      <vt:lpstr>Elements of a question</vt:lpstr>
      <vt:lpstr>Action words</vt:lpstr>
      <vt:lpstr>Action words</vt:lpstr>
      <vt:lpstr>Implied Instructions In Questions</vt:lpstr>
      <vt:lpstr>When an assignment focus has not been given</vt:lpstr>
      <vt:lpstr>Analysing And Preparing Exam/Assignment Questions</vt:lpstr>
      <vt:lpstr>Tackling Essay Questions</vt:lpstr>
      <vt:lpstr>Forming a thesis statement in essay type question</vt:lpstr>
      <vt:lpstr>Multiple Choice Questions </vt:lpstr>
      <vt:lpstr>Example of Multiple Choice Question</vt:lpstr>
      <vt:lpstr>What Can Go Wrong In An Assignment</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amilcar@leftclick.co.za</dc:creator>
  <cp:lastModifiedBy>Cecelia Rosa</cp:lastModifiedBy>
  <cp:revision>41</cp:revision>
  <dcterms:created xsi:type="dcterms:W3CDTF">2016-11-23T12:40:31Z</dcterms:created>
  <dcterms:modified xsi:type="dcterms:W3CDTF">2019-06-14T04:26:01Z</dcterms:modified>
</cp:coreProperties>
</file>