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9" r:id="rId4"/>
    <p:sldId id="260" r:id="rId5"/>
    <p:sldId id="262" r:id="rId6"/>
    <p:sldId id="263" r:id="rId7"/>
    <p:sldId id="266" r:id="rId8"/>
    <p:sldId id="267"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987"/>
    <a:srgbClr val="2958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22"/>
    <p:restoredTop sz="94659"/>
  </p:normalViewPr>
  <p:slideViewPr>
    <p:cSldViewPr snapToGrid="0" snapToObjects="1">
      <p:cViewPr varScale="1">
        <p:scale>
          <a:sx n="86" d="100"/>
          <a:sy n="86" d="100"/>
        </p:scale>
        <p:origin x="-414"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5E641-18D3-8E40-BC74-33D9B5C511F5}" type="datetimeFigureOut">
              <a:rPr lang="en-US" smtClean="0"/>
              <a:pPr/>
              <a:t>6/13/2019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07486-3811-9946-BD17-329A37925DC3}" type="slidenum">
              <a:rPr lang="en-US" smtClean="0"/>
              <a:pPr/>
              <a:t>‹#›</a:t>
            </a:fld>
            <a:endParaRPr lang="en-US"/>
          </a:p>
        </p:txBody>
      </p:sp>
    </p:spTree>
    <p:extLst>
      <p:ext uri="{BB962C8B-B14F-4D97-AF65-F5344CB8AC3E}">
        <p14:creationId xmlns="" xmlns:p14="http://schemas.microsoft.com/office/powerpoint/2010/main" val="105576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07486-3811-9946-BD17-329A37925DC3}" type="slidenum">
              <a:rPr lang="en-US" smtClean="0"/>
              <a:pPr/>
              <a:t>1</a:t>
            </a:fld>
            <a:endParaRPr lang="en-US"/>
          </a:p>
        </p:txBody>
      </p:sp>
    </p:spTree>
    <p:extLst>
      <p:ext uri="{BB962C8B-B14F-4D97-AF65-F5344CB8AC3E}">
        <p14:creationId xmlns="" xmlns:p14="http://schemas.microsoft.com/office/powerpoint/2010/main" val="169493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ZA" smtClean="0">
                <a:ea typeface="ＭＳ Ｐゴシック" pitchFamily="-112" charset="-128"/>
              </a:rPr>
              <a:t>Discuss the benefits of preparing for a lecture:</a:t>
            </a:r>
          </a:p>
          <a:p>
            <a:r>
              <a:rPr lang="en-ZA" smtClean="0">
                <a:ea typeface="ＭＳ Ｐゴシック" pitchFamily="-112" charset="-128"/>
              </a:rPr>
              <a:t>Already introduced to the terminology</a:t>
            </a:r>
          </a:p>
          <a:p>
            <a:r>
              <a:rPr lang="en-ZA" smtClean="0">
                <a:ea typeface="ＭＳ Ｐゴシック" pitchFamily="-112" charset="-128"/>
              </a:rPr>
              <a:t>Will follow the lecture a lot easier, esp if English is not your mother tongue</a:t>
            </a:r>
          </a:p>
          <a:p>
            <a:r>
              <a:rPr lang="en-ZA" smtClean="0">
                <a:ea typeface="ＭＳ Ｐゴシック" pitchFamily="-112" charset="-128"/>
              </a:rPr>
              <a:t>You already have a basic note to which can be added other important information from the lecture</a:t>
            </a:r>
          </a:p>
        </p:txBody>
      </p:sp>
      <p:sp>
        <p:nvSpPr>
          <p:cNvPr id="50180" name="Slide Number Placeholder 3"/>
          <p:cNvSpPr>
            <a:spLocks noGrp="1"/>
          </p:cNvSpPr>
          <p:nvPr>
            <p:ph type="sldNum" sz="quarter" idx="5"/>
          </p:nvPr>
        </p:nvSpPr>
        <p:spPr bwMode="auto">
          <a:noFill/>
          <a:ln>
            <a:miter lim="800000"/>
            <a:headEnd/>
            <a:tailEnd/>
          </a:ln>
        </p:spPr>
        <p:txBody>
          <a:bodyPr/>
          <a:lstStyle/>
          <a:p>
            <a:fld id="{24B97DAA-3BD8-473F-9BD3-C3AFD4B1D9F1}" type="slidenum">
              <a:rPr lang="en-ZA" smtClean="0"/>
              <a:pPr/>
              <a:t>3</a:t>
            </a:fld>
            <a:endParaRPr lang="en-Z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dirty="0" smtClean="0">
              <a:ea typeface="ＭＳ Ｐゴシック" pitchFamily="-112"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215D8D21-430C-4335-973F-DEA67FC23078}"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D1D92ACD-3572-4F0C-A0AE-DEF19C177ADA}" type="slidenum">
              <a:rPr lang="en-US" altLang="en-US" smtClean="0"/>
              <a:pPr/>
              <a:t>5</a:t>
            </a:fld>
            <a:endParaRPr lang="en-US" alt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a:lstStyle/>
          <a:p>
            <a:pPr eaLnBrk="1" hangingPunct="1"/>
            <a:r>
              <a:rPr lang="en-US" dirty="0" smtClean="0">
                <a:ea typeface="ＭＳ Ｐゴシック" pitchFamily="-112" charset="-128"/>
              </a:rPr>
              <a:t>(S)URVEY</a:t>
            </a:r>
          </a:p>
          <a:p>
            <a:pPr eaLnBrk="1" hangingPunct="1"/>
            <a:r>
              <a:rPr lang="en-US" dirty="0" smtClean="0">
                <a:ea typeface="ＭＳ Ｐゴシック" pitchFamily="-112" charset="-128"/>
              </a:rPr>
              <a:t>Survey by skimming preface, table of contents, illustrations, highlighted text and summary before beginning to read  each new chapter to find out what the chapter is about.</a:t>
            </a:r>
          </a:p>
          <a:p>
            <a:pPr eaLnBrk="1" hangingPunct="1"/>
            <a:r>
              <a:rPr lang="en-US" dirty="0" smtClean="0">
                <a:ea typeface="ＭＳ Ｐゴシック" pitchFamily="-112" charset="-128"/>
              </a:rPr>
              <a:t>(Q)UESTION</a:t>
            </a:r>
          </a:p>
          <a:p>
            <a:pPr eaLnBrk="1" hangingPunct="1"/>
            <a:r>
              <a:rPr lang="en-US" dirty="0" smtClean="0">
                <a:ea typeface="ＭＳ Ｐゴシック" pitchFamily="-112" charset="-128"/>
              </a:rPr>
              <a:t>Turn each heading into a question before you start to read. </a:t>
            </a:r>
          </a:p>
          <a:p>
            <a:pPr eaLnBrk="1" hangingPunct="1"/>
            <a:r>
              <a:rPr lang="en-US" dirty="0" smtClean="0">
                <a:ea typeface="ＭＳ Ｐゴシック" pitchFamily="-112" charset="-128"/>
              </a:rPr>
              <a:t>(R)EAD</a:t>
            </a:r>
          </a:p>
          <a:p>
            <a:pPr eaLnBrk="1" hangingPunct="1"/>
            <a:r>
              <a:rPr lang="en-US" dirty="0" smtClean="0">
                <a:ea typeface="ＭＳ Ｐゴシック" pitchFamily="-112" charset="-128"/>
              </a:rPr>
              <a:t>Read each section to answer the questions you just asked yourself. Read one section at a time. Ask yourself, "What's the main idea?" in each paragraph.</a:t>
            </a:r>
          </a:p>
          <a:p>
            <a:pPr eaLnBrk="1" hangingPunct="1"/>
            <a:r>
              <a:rPr lang="en-US" dirty="0" smtClean="0">
                <a:ea typeface="ＭＳ Ｐゴシック" pitchFamily="-112" charset="-128"/>
              </a:rPr>
              <a:t>(R)ECITE</a:t>
            </a:r>
          </a:p>
          <a:p>
            <a:pPr eaLnBrk="1" hangingPunct="1"/>
            <a:r>
              <a:rPr lang="en-US" dirty="0" smtClean="0">
                <a:ea typeface="ＭＳ Ｐゴシック" pitchFamily="-112" charset="-128"/>
              </a:rPr>
              <a:t>Recite </a:t>
            </a:r>
            <a:r>
              <a:rPr lang="en-US" u="sng" dirty="0" smtClean="0">
                <a:ea typeface="ＭＳ Ｐゴシック" pitchFamily="-112" charset="-128"/>
              </a:rPr>
              <a:t>in your own words</a:t>
            </a:r>
            <a:r>
              <a:rPr lang="en-US" dirty="0" smtClean="0">
                <a:ea typeface="ＭＳ Ｐゴシック" pitchFamily="-112" charset="-128"/>
              </a:rPr>
              <a:t> what you have read. Check to make sure you are right. </a:t>
            </a:r>
          </a:p>
          <a:p>
            <a:pPr eaLnBrk="1" hangingPunct="1"/>
            <a:r>
              <a:rPr lang="en-US" dirty="0" smtClean="0">
                <a:ea typeface="ＭＳ Ｐゴシック" pitchFamily="-112" charset="-128"/>
              </a:rPr>
              <a:t>(R)EVIEW</a:t>
            </a:r>
          </a:p>
          <a:p>
            <a:pPr eaLnBrk="1" hangingPunct="1"/>
            <a:r>
              <a:rPr lang="en-US" dirty="0" smtClean="0">
                <a:ea typeface="ＭＳ Ｐゴシック" pitchFamily="-112" charset="-128"/>
              </a:rPr>
              <a:t>Review the entire chapter immediately after you finish reading it. </a:t>
            </a:r>
          </a:p>
          <a:p>
            <a:pPr eaLnBrk="1" hangingPunct="1"/>
            <a:r>
              <a:rPr lang="en-US" dirty="0" smtClean="0">
                <a:ea typeface="ＭＳ Ｐゴシック" pitchFamily="-112" charset="-128"/>
              </a:rPr>
              <a:t>(R)EFLECT</a:t>
            </a:r>
          </a:p>
          <a:p>
            <a:pPr eaLnBrk="1" hangingPunct="1"/>
            <a:r>
              <a:rPr lang="en-US" dirty="0" smtClean="0">
                <a:ea typeface="ＭＳ Ｐゴシック" pitchFamily="-112" charset="-128"/>
              </a:rPr>
              <a:t>Compare the new ideas with what you already know. Ask, ‘Upon what are these new ideas and information based?’  ‘How can I use this?”</a:t>
            </a:r>
          </a:p>
          <a:p>
            <a:pPr eaLnBrk="1" hangingPunct="1"/>
            <a:endParaRPr lang="en-US" dirty="0" smtClean="0">
              <a:ea typeface="ＭＳ Ｐゴシック" pitchFamily="-112" charset="-128"/>
            </a:endParaRPr>
          </a:p>
          <a:p>
            <a:pPr eaLnBrk="1" hangingPunct="1"/>
            <a:endParaRPr lang="en-US" dirty="0" smtClean="0">
              <a:ea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9934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159207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37863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45697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99165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15031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6/13/2019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85259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6/13/2019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155248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6/13/2019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64348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35095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144035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399416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2387029" y="3803664"/>
            <a:ext cx="7417942" cy="1292662"/>
          </a:xfrm>
          <a:prstGeom prst="rect">
            <a:avLst/>
          </a:prstGeom>
          <a:noFill/>
        </p:spPr>
        <p:txBody>
          <a:bodyPr wrap="square" rtlCol="0">
            <a:spAutoFit/>
          </a:bodyPr>
          <a:lstStyle/>
          <a:p>
            <a:pPr algn="ctr"/>
            <a:r>
              <a:rPr lang="en-US" sz="3600" dirty="0" smtClean="0">
                <a:solidFill>
                  <a:schemeClr val="bg1"/>
                </a:solidFill>
                <a:latin typeface="+mj-lt"/>
              </a:rPr>
              <a:t>Critically reading an academic text</a:t>
            </a:r>
            <a:endParaRPr lang="en-GB" sz="3600" dirty="0" smtClean="0">
              <a:solidFill>
                <a:schemeClr val="bg1"/>
              </a:solidFill>
              <a:latin typeface="+mj-lt"/>
            </a:endParaRPr>
          </a:p>
          <a:p>
            <a:pPr algn="ctr"/>
            <a:endParaRPr lang="en-US" sz="4200" dirty="0">
              <a:latin typeface="Calibri bold" panose="020F0702030404030204" pitchFamily="34" charset="0"/>
            </a:endParaRPr>
          </a:p>
        </p:txBody>
      </p:sp>
      <p:pic>
        <p:nvPicPr>
          <p:cNvPr id="5" name="~PP4032.WAV">
            <a:hlinkClick r:id="" action="ppaction://media"/>
          </p:cNvPr>
          <p:cNvPicPr>
            <a:picLocks noRot="1" noChangeAspect="1"/>
          </p:cNvPicPr>
          <p:nvPr>
            <a:wavAudioFile r:embed="rId1" name="~PP4032.WAV"/>
          </p:nvPr>
        </p:nvPicPr>
        <p:blipFill>
          <a:blip r:embed="rId5"/>
          <a:stretch>
            <a:fillRect/>
          </a:stretch>
        </p:blipFill>
        <p:spPr>
          <a:xfrm>
            <a:off x="11518900" y="6184900"/>
            <a:ext cx="304800" cy="304800"/>
          </a:xfrm>
          <a:prstGeom prst="rect">
            <a:avLst/>
          </a:prstGeom>
        </p:spPr>
      </p:pic>
    </p:spTree>
    <p:extLst>
      <p:ext uri="{BB962C8B-B14F-4D97-AF65-F5344CB8AC3E}">
        <p14:creationId xmlns="" xmlns:p14="http://schemas.microsoft.com/office/powerpoint/2010/main" val="752248138"/>
      </p:ext>
    </p:extLst>
  </p:cSld>
  <p:clrMapOvr>
    <a:masterClrMapping/>
  </p:clrMapOvr>
  <p:transition advTm="78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40353" y="2251840"/>
            <a:ext cx="8541657" cy="2677656"/>
          </a:xfrm>
          <a:prstGeom prst="rect">
            <a:avLst/>
          </a:prstGeom>
          <a:noFill/>
        </p:spPr>
        <p:txBody>
          <a:bodyPr wrap="square" rtlCol="0">
            <a:spAutoFit/>
          </a:bodyPr>
          <a:lstStyle/>
          <a:p>
            <a:r>
              <a:rPr lang="en-US" sz="2800" dirty="0" smtClean="0">
                <a:solidFill>
                  <a:srgbClr val="004987"/>
                </a:solidFill>
                <a:latin typeface="+mj-lt"/>
                <a:ea typeface="Helvetica Neue Light" charset="0"/>
                <a:cs typeface="Helvetica Neue Light" charset="0"/>
              </a:rPr>
              <a:t>The IMM Graduate School strives to be the private distance learning provider of choice and the centre of excellence for marketing, supply chain and business disciplines in Africa by offering fully accredited degrees, diplomas, certificates and postgraduate studies.</a:t>
            </a:r>
            <a:endParaRPr lang="en-US" sz="2800" dirty="0">
              <a:solidFill>
                <a:srgbClr val="004987"/>
              </a:solidFill>
              <a:latin typeface="+mj-lt"/>
              <a:ea typeface="Helvetica Neue Light" charset="0"/>
              <a:cs typeface="Helvetica Neue Light" charset="0"/>
            </a:endParaRPr>
          </a:p>
          <a:p>
            <a:endParaRPr lang="en-US" sz="2800" dirty="0">
              <a:solidFill>
                <a:srgbClr val="004987"/>
              </a:solidFill>
              <a:latin typeface="+mj-lt"/>
              <a:ea typeface="Helvetica Neue Light" charset="0"/>
              <a:cs typeface="Helvetica Neue Light" charset="0"/>
            </a:endParaRPr>
          </a:p>
        </p:txBody>
      </p:sp>
      <p:sp>
        <p:nvSpPr>
          <p:cNvPr id="6" name="TextBox 5"/>
          <p:cNvSpPr txBox="1"/>
          <p:nvPr/>
        </p:nvSpPr>
        <p:spPr>
          <a:xfrm>
            <a:off x="135049" y="226173"/>
            <a:ext cx="7417942" cy="646331"/>
          </a:xfrm>
          <a:prstGeom prst="rect">
            <a:avLst/>
          </a:prstGeom>
          <a:noFill/>
        </p:spPr>
        <p:txBody>
          <a:bodyPr wrap="square" rtlCol="0">
            <a:spAutoFit/>
          </a:bodyPr>
          <a:lstStyle/>
          <a:p>
            <a:r>
              <a:rPr lang="en-US" sz="3600" baseline="30000" dirty="0" smtClean="0">
                <a:solidFill>
                  <a:schemeClr val="bg1"/>
                </a:solidFill>
                <a:latin typeface="+mj-lt"/>
                <a:ea typeface="Helvetica Neue Light" charset="0"/>
                <a:cs typeface="Helvetica Neue Light" charset="0"/>
              </a:rPr>
              <a:t>About IMM Graduate School</a:t>
            </a:r>
            <a:endParaRPr lang="en-US" sz="3600" dirty="0">
              <a:latin typeface="+mj-lt"/>
            </a:endParaRPr>
          </a:p>
        </p:txBody>
      </p:sp>
      <p:pic>
        <p:nvPicPr>
          <p:cNvPr id="4" name="~PP1481.WAV">
            <a:hlinkClick r:id="" action="ppaction://media"/>
          </p:cNvPr>
          <p:cNvPicPr>
            <a:picLocks noRot="1" noChangeAspect="1"/>
          </p:cNvPicPr>
          <p:nvPr>
            <a:wavAudioFile r:embed="rId1" name="~PP1481.WAV"/>
          </p:nvPr>
        </p:nvPicPr>
        <p:blipFill>
          <a:blip r:embed="rId3"/>
          <a:stretch>
            <a:fillRect/>
          </a:stretch>
        </p:blipFill>
        <p:spPr>
          <a:xfrm>
            <a:off x="11518900" y="6184900"/>
            <a:ext cx="304800" cy="304800"/>
          </a:xfrm>
          <a:prstGeom prst="rect">
            <a:avLst/>
          </a:prstGeom>
        </p:spPr>
      </p:pic>
    </p:spTree>
    <p:extLst>
      <p:ext uri="{BB962C8B-B14F-4D97-AF65-F5344CB8AC3E}">
        <p14:creationId xmlns="" xmlns:p14="http://schemas.microsoft.com/office/powerpoint/2010/main" val="1517216419"/>
      </p:ext>
    </p:extLst>
  </p:cSld>
  <p:clrMapOvr>
    <a:masterClrMapping/>
  </p:clrMapOvr>
  <p:transition advTm="13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14"/>
          <p:cNvSpPr txBox="1">
            <a:spLocks noChangeArrowheads="1"/>
          </p:cNvSpPr>
          <p:nvPr/>
        </p:nvSpPr>
        <p:spPr bwMode="auto">
          <a:xfrm>
            <a:off x="529167" y="101601"/>
            <a:ext cx="10160000" cy="1138773"/>
          </a:xfrm>
          <a:prstGeom prst="rect">
            <a:avLst/>
          </a:prstGeom>
          <a:noFill/>
          <a:ln w="9525">
            <a:noFill/>
            <a:miter lim="800000"/>
            <a:headEnd/>
            <a:tailEnd/>
          </a:ln>
        </p:spPr>
        <p:txBody>
          <a:bodyPr>
            <a:spAutoFit/>
          </a:bodyPr>
          <a:lstStyle/>
          <a:p>
            <a:r>
              <a:rPr lang="en-US" sz="3600" b="1" dirty="0" smtClean="0">
                <a:solidFill>
                  <a:schemeClr val="bg1"/>
                </a:solidFill>
                <a:latin typeface="+mj-lt"/>
              </a:rPr>
              <a:t>Preparing for a tutorial and making basic notes</a:t>
            </a:r>
            <a:endParaRPr lang="en-ZA" sz="3600" b="1" dirty="0" smtClean="0">
              <a:solidFill>
                <a:schemeClr val="bg1"/>
              </a:solidFill>
              <a:latin typeface="+mj-lt"/>
            </a:endParaRPr>
          </a:p>
          <a:p>
            <a:r>
              <a:rPr lang="en-US" sz="3200" b="1" dirty="0" smtClean="0"/>
              <a:t> </a:t>
            </a:r>
            <a:endParaRPr lang="en-ZA" sz="3200" b="1" dirty="0"/>
          </a:p>
        </p:txBody>
      </p:sp>
      <p:sp>
        <p:nvSpPr>
          <p:cNvPr id="8" name="Rectangle 7"/>
          <p:cNvSpPr/>
          <p:nvPr/>
        </p:nvSpPr>
        <p:spPr>
          <a:xfrm>
            <a:off x="0" y="1002535"/>
            <a:ext cx="10521108" cy="4832092"/>
          </a:xfrm>
          <a:prstGeom prst="rect">
            <a:avLst/>
          </a:prstGeom>
        </p:spPr>
        <p:txBody>
          <a:bodyPr wrap="square">
            <a:spAutoFit/>
          </a:bodyPr>
          <a:lstStyle/>
          <a:p>
            <a:pPr algn="ctr">
              <a:defRPr/>
            </a:pPr>
            <a:r>
              <a:rPr lang="en-ZA" sz="2800" u="sng" dirty="0" smtClean="0">
                <a:latin typeface="+mj-lt"/>
              </a:rPr>
              <a:t>Pre-reading: </a:t>
            </a:r>
          </a:p>
          <a:p>
            <a:pPr>
              <a:defRPr/>
            </a:pPr>
            <a:r>
              <a:rPr lang="en-US" sz="2800" dirty="0" smtClean="0">
                <a:latin typeface="+mj-lt"/>
              </a:rPr>
              <a:t>Before you attend a tutorial, you should read up on the topic of the lesson.  </a:t>
            </a:r>
            <a:r>
              <a:rPr lang="en-US" sz="2800" i="1" dirty="0" smtClean="0">
                <a:latin typeface="+mj-lt"/>
              </a:rPr>
              <a:t>(You can consult your pacer to find out which topic which is going to be discussed)</a:t>
            </a:r>
          </a:p>
          <a:p>
            <a:pPr>
              <a:defRPr/>
            </a:pPr>
            <a:r>
              <a:rPr lang="en-US" sz="2800" dirty="0" smtClean="0">
                <a:latin typeface="+mj-lt"/>
              </a:rPr>
              <a:t>Always read with a </a:t>
            </a:r>
            <a:r>
              <a:rPr lang="en-US" sz="2800" u="sng" dirty="0" smtClean="0">
                <a:latin typeface="+mj-lt"/>
              </a:rPr>
              <a:t>PURPOSE</a:t>
            </a:r>
          </a:p>
          <a:p>
            <a:pPr>
              <a:defRPr/>
            </a:pPr>
            <a:r>
              <a:rPr lang="en-US" sz="2800" dirty="0" smtClean="0">
                <a:latin typeface="+mj-lt"/>
              </a:rPr>
              <a:t>Read through the content and </a:t>
            </a:r>
            <a:r>
              <a:rPr lang="en-US" sz="2800" u="sng" dirty="0" smtClean="0">
                <a:latin typeface="+mj-lt"/>
              </a:rPr>
              <a:t>underline</a:t>
            </a:r>
            <a:r>
              <a:rPr lang="en-US" sz="2800" dirty="0" smtClean="0">
                <a:latin typeface="+mj-lt"/>
              </a:rPr>
              <a:t> and highlight main ideas. Try to rewrite key areas of the learning material in your own words.  Use a basic mind map to make a summary of what you read.  </a:t>
            </a:r>
          </a:p>
          <a:p>
            <a:pPr>
              <a:defRPr/>
            </a:pPr>
            <a:endParaRPr lang="en-US" sz="2800" dirty="0" smtClean="0">
              <a:latin typeface="+mj-lt"/>
            </a:endParaRPr>
          </a:p>
          <a:p>
            <a:pPr>
              <a:defRPr/>
            </a:pPr>
            <a:r>
              <a:rPr lang="en-US" sz="2800" dirty="0" smtClean="0">
                <a:latin typeface="+mj-lt"/>
              </a:rPr>
              <a:t> Write down any questions you might have for the tutor.  This way you can ask questions or start a discussion, and clarify any uncertainties</a:t>
            </a:r>
            <a:endParaRPr lang="en-US" sz="2800" dirty="0">
              <a:latin typeface="+mj-lt"/>
            </a:endParaRPr>
          </a:p>
        </p:txBody>
      </p:sp>
      <p:pic>
        <p:nvPicPr>
          <p:cNvPr id="10" name="~PP3176.WAV">
            <a:hlinkClick r:id="" action="ppaction://media"/>
          </p:cNvPr>
          <p:cNvPicPr>
            <a:picLocks noRot="1" noChangeAspect="1"/>
          </p:cNvPicPr>
          <p:nvPr>
            <a:wavAudioFile r:embed="rId1" name="~PP3176.WAV"/>
          </p:nvPr>
        </p:nvPicPr>
        <p:blipFill>
          <a:blip r:embed="rId4"/>
          <a:stretch>
            <a:fillRect/>
          </a:stretch>
        </p:blipFill>
        <p:spPr>
          <a:xfrm>
            <a:off x="11518900" y="6184900"/>
            <a:ext cx="304800" cy="304800"/>
          </a:xfrm>
          <a:prstGeom prst="rect">
            <a:avLst/>
          </a:prstGeom>
        </p:spPr>
      </p:pic>
    </p:spTree>
  </p:cSld>
  <p:clrMapOvr>
    <a:masterClrMapping/>
  </p:clrMapOvr>
  <p:transition advTm="162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18"/>
            <a:ext cx="10515600" cy="1325563"/>
          </a:xfrm>
        </p:spPr>
        <p:txBody>
          <a:bodyPr/>
          <a:lstStyle/>
          <a:p>
            <a:pPr>
              <a:defRPr/>
            </a:pPr>
            <a:r>
              <a:rPr lang="en-US" sz="3600" dirty="0" smtClean="0">
                <a:solidFill>
                  <a:schemeClr val="bg1"/>
                </a:solidFill>
              </a:rPr>
              <a:t>Pre-Reading</a:t>
            </a:r>
            <a:endParaRPr lang="en-US" sz="3600" dirty="0">
              <a:solidFill>
                <a:schemeClr val="bg1"/>
              </a:solidFill>
            </a:endParaRPr>
          </a:p>
        </p:txBody>
      </p:sp>
      <p:sp>
        <p:nvSpPr>
          <p:cNvPr id="3" name="Text Placeholder 2"/>
          <p:cNvSpPr>
            <a:spLocks noGrp="1"/>
          </p:cNvSpPr>
          <p:nvPr>
            <p:ph type="body" sz="quarter" idx="10"/>
          </p:nvPr>
        </p:nvSpPr>
        <p:spPr>
          <a:xfrm>
            <a:off x="0" y="762000"/>
            <a:ext cx="12192000" cy="6096000"/>
          </a:xfrm>
        </p:spPr>
        <p:txBody>
          <a:bodyPr/>
          <a:lstStyle/>
          <a:p>
            <a:pPr>
              <a:buFont typeface="Arial" pitchFamily="34" charset="0"/>
              <a:buChar char="•"/>
              <a:defRPr/>
            </a:pPr>
            <a:r>
              <a:rPr lang="en-US" sz="2800" b="1" dirty="0" smtClean="0">
                <a:latin typeface="+mj-lt"/>
              </a:rPr>
              <a:t>Why it is important to prepare for a tutorial</a:t>
            </a:r>
          </a:p>
          <a:p>
            <a:pPr>
              <a:buFont typeface="Wingdings" pitchFamily="2" charset="2"/>
              <a:buChar char="v"/>
            </a:pPr>
            <a:r>
              <a:rPr lang="en-US" sz="2800" dirty="0" smtClean="0">
                <a:latin typeface="+mj-lt"/>
                <a:ea typeface="ＭＳ Ｐゴシック" pitchFamily="-112" charset="-128"/>
              </a:rPr>
              <a:t>Become acquainted with terminology so that it is easier to follow it in context as presented in a lecture</a:t>
            </a:r>
          </a:p>
          <a:p>
            <a:pPr>
              <a:buFont typeface="Wingdings" pitchFamily="2" charset="2"/>
              <a:buChar char="v"/>
            </a:pPr>
            <a:r>
              <a:rPr lang="en-US" sz="2800" dirty="0" smtClean="0">
                <a:latin typeface="+mj-lt"/>
                <a:ea typeface="ＭＳ Ｐゴシック" pitchFamily="-112" charset="-128"/>
              </a:rPr>
              <a:t>Can refer to a dictionary for language or words not understood</a:t>
            </a:r>
          </a:p>
          <a:p>
            <a:pPr>
              <a:buFont typeface="Wingdings" pitchFamily="2" charset="2"/>
              <a:buChar char="v"/>
            </a:pPr>
            <a:r>
              <a:rPr lang="en-US" sz="2800" dirty="0" smtClean="0">
                <a:latin typeface="+mj-lt"/>
                <a:ea typeface="ＭＳ Ｐゴシック" pitchFamily="-112" charset="-128"/>
              </a:rPr>
              <a:t>Easier to follow </a:t>
            </a:r>
            <a:r>
              <a:rPr lang="en-US" sz="2800" smtClean="0">
                <a:latin typeface="+mj-lt"/>
                <a:ea typeface="ＭＳ Ｐゴシック" pitchFamily="-112" charset="-128"/>
              </a:rPr>
              <a:t>a </a:t>
            </a:r>
            <a:r>
              <a:rPr lang="en-US" sz="2800" smtClean="0">
                <a:latin typeface="+mj-lt"/>
                <a:ea typeface="ＭＳ Ｐゴシック" pitchFamily="-112" charset="-128"/>
              </a:rPr>
              <a:t>tutor </a:t>
            </a:r>
            <a:r>
              <a:rPr lang="en-US" sz="2800" dirty="0" smtClean="0">
                <a:latin typeface="+mj-lt"/>
                <a:ea typeface="ＭＳ Ｐゴシック" pitchFamily="-112" charset="-128"/>
              </a:rPr>
              <a:t>which is fast paced</a:t>
            </a:r>
          </a:p>
          <a:p>
            <a:pPr>
              <a:buFont typeface="Wingdings" pitchFamily="2" charset="2"/>
              <a:buChar char="v"/>
            </a:pPr>
            <a:r>
              <a:rPr lang="en-US" sz="2800" dirty="0" smtClean="0">
                <a:latin typeface="+mj-lt"/>
                <a:ea typeface="ＭＳ Ｐゴシック" pitchFamily="-112" charset="-128"/>
              </a:rPr>
              <a:t>Have already a basic note to which can be added important information from the </a:t>
            </a:r>
            <a:r>
              <a:rPr lang="en-US" sz="2800" dirty="0" smtClean="0">
                <a:latin typeface="+mj-lt"/>
                <a:ea typeface="ＭＳ Ｐゴシック" pitchFamily="-112" charset="-128"/>
              </a:rPr>
              <a:t>tutor</a:t>
            </a:r>
            <a:endParaRPr lang="en-US" sz="2800" dirty="0" smtClean="0">
              <a:latin typeface="+mj-lt"/>
              <a:ea typeface="ＭＳ Ｐゴシック" pitchFamily="-112" charset="-128"/>
            </a:endParaRPr>
          </a:p>
          <a:p>
            <a:pPr>
              <a:buFont typeface="Wingdings" pitchFamily="2" charset="2"/>
              <a:buChar char="v"/>
            </a:pPr>
            <a:r>
              <a:rPr lang="en-US" sz="2800" dirty="0" smtClean="0">
                <a:latin typeface="+mj-lt"/>
                <a:ea typeface="ＭＳ Ｐゴシック" pitchFamily="-112" charset="-128"/>
              </a:rPr>
              <a:t>Gives you time to develop your own notes which is easier to understand than the scant notes on a </a:t>
            </a:r>
            <a:r>
              <a:rPr lang="en-US" sz="2800" dirty="0" err="1" smtClean="0">
                <a:latin typeface="+mj-lt"/>
                <a:ea typeface="ＭＳ Ｐゴシック" pitchFamily="-112" charset="-128"/>
              </a:rPr>
              <a:t>ppt</a:t>
            </a:r>
            <a:endParaRPr lang="en-US" sz="2800" dirty="0" smtClean="0">
              <a:latin typeface="+mj-lt"/>
              <a:ea typeface="ＭＳ Ｐゴシック" pitchFamily="-112" charset="-128"/>
            </a:endParaRPr>
          </a:p>
          <a:p>
            <a:pPr>
              <a:defRPr/>
            </a:pPr>
            <a:endParaRPr lang="en-US" sz="2800" dirty="0" smtClean="0">
              <a:latin typeface="+mj-lt"/>
            </a:endParaRPr>
          </a:p>
          <a:p>
            <a:pPr>
              <a:buFont typeface="Arial" pitchFamily="34" charset="0"/>
              <a:buChar char="•"/>
              <a:defRPr/>
            </a:pPr>
            <a:r>
              <a:rPr lang="en-US" sz="2800" b="1" dirty="0" smtClean="0">
                <a:latin typeface="+mj-lt"/>
              </a:rPr>
              <a:t>How much time should you set aside for preparing for a tutorial?</a:t>
            </a:r>
          </a:p>
          <a:p>
            <a:pPr>
              <a:buFont typeface="Wingdings" pitchFamily="2" charset="2"/>
              <a:buChar char="v"/>
              <a:defRPr/>
            </a:pPr>
            <a:r>
              <a:rPr lang="en-US" sz="2800" dirty="0" smtClean="0">
                <a:latin typeface="+mj-lt"/>
                <a:ea typeface="ＭＳ Ｐゴシック" pitchFamily="-112" charset="-128"/>
              </a:rPr>
              <a:t>  Time depends on the amount of information to be covered, but a basic reading and note making can be done in approx 30 </a:t>
            </a:r>
            <a:r>
              <a:rPr lang="en-US" sz="2800" dirty="0" err="1" smtClean="0">
                <a:latin typeface="+mj-lt"/>
                <a:ea typeface="ＭＳ Ｐゴシック" pitchFamily="-112" charset="-128"/>
              </a:rPr>
              <a:t>mins</a:t>
            </a:r>
            <a:endParaRPr lang="en-US" sz="2800" dirty="0" smtClean="0">
              <a:latin typeface="+mj-lt"/>
              <a:ea typeface="ＭＳ Ｐゴシック" pitchFamily="-112" charset="-128"/>
            </a:endParaRPr>
          </a:p>
          <a:p>
            <a:pPr>
              <a:buFont typeface="Arial" pitchFamily="34" charset="0"/>
              <a:buChar char="•"/>
              <a:defRPr/>
            </a:pPr>
            <a:endParaRPr lang="en-US" sz="2800" dirty="0" smtClean="0">
              <a:latin typeface="+mj-lt"/>
            </a:endParaRPr>
          </a:p>
          <a:p>
            <a:pPr>
              <a:buFont typeface="Arial" pitchFamily="34" charset="0"/>
              <a:buChar char="•"/>
              <a:defRPr/>
            </a:pPr>
            <a:endParaRPr lang="en-US" sz="2800" b="1" dirty="0" smtClean="0">
              <a:solidFill>
                <a:srgbClr val="D95900"/>
              </a:solidFill>
              <a:effectLst>
                <a:outerShdw blurRad="38100" dist="38100" dir="2700000" algn="tl">
                  <a:srgbClr val="000000">
                    <a:alpha val="43137"/>
                  </a:srgbClr>
                </a:outerShdw>
              </a:effectLst>
            </a:endParaRPr>
          </a:p>
          <a:p>
            <a:pPr>
              <a:buFont typeface="Arial" pitchFamily="34" charset="0"/>
              <a:buChar char="•"/>
              <a:defRPr/>
            </a:pPr>
            <a:endParaRPr lang="en-US" sz="2800" b="1" dirty="0" smtClean="0">
              <a:solidFill>
                <a:srgbClr val="D95900"/>
              </a:solidFill>
              <a:effectLst>
                <a:outerShdw blurRad="38100" dist="38100" dir="2700000" algn="tl">
                  <a:srgbClr val="000000">
                    <a:alpha val="43137"/>
                  </a:srgbClr>
                </a:outerShdw>
              </a:effectLst>
            </a:endParaRPr>
          </a:p>
          <a:p>
            <a:pPr>
              <a:defRPr/>
            </a:pPr>
            <a:endParaRPr lang="en-US" sz="2800" b="1" dirty="0" smtClean="0">
              <a:solidFill>
                <a:srgbClr val="D95900"/>
              </a:solidFill>
              <a:effectLst>
                <a:outerShdw blurRad="38100" dist="38100" dir="2700000" algn="tl">
                  <a:srgbClr val="000000">
                    <a:alpha val="43137"/>
                  </a:srgbClr>
                </a:outerShdw>
              </a:effectLst>
            </a:endParaRPr>
          </a:p>
          <a:p>
            <a:pPr>
              <a:buFont typeface="Arial" pitchFamily="34" charset="0"/>
              <a:buChar char="•"/>
              <a:defRPr/>
            </a:pPr>
            <a:endParaRPr lang="en-US" sz="2800" b="1" dirty="0">
              <a:solidFill>
                <a:srgbClr val="D95900"/>
              </a:solidFill>
              <a:effectLst>
                <a:outerShdw blurRad="38100" dist="38100" dir="2700000" algn="tl">
                  <a:srgbClr val="000000">
                    <a:alpha val="43137"/>
                  </a:srgbClr>
                </a:outerShdw>
              </a:effectLst>
            </a:endParaRPr>
          </a:p>
        </p:txBody>
      </p:sp>
      <p:pic>
        <p:nvPicPr>
          <p:cNvPr id="5" name="~PP2941.WAV">
            <a:hlinkClick r:id="" action="ppaction://media"/>
          </p:cNvPr>
          <p:cNvPicPr>
            <a:picLocks noRot="1" noChangeAspect="1"/>
          </p:cNvPicPr>
          <p:nvPr>
            <a:wavAudioFile r:embed="rId1" name="~PP2941.WAV"/>
          </p:nvPr>
        </p:nvPicPr>
        <p:blipFill>
          <a:blip r:embed="rId4"/>
          <a:stretch>
            <a:fillRect/>
          </a:stretch>
        </p:blipFill>
        <p:spPr>
          <a:xfrm>
            <a:off x="11518900" y="6184900"/>
            <a:ext cx="304800" cy="304800"/>
          </a:xfrm>
          <a:prstGeom prst="rect">
            <a:avLst/>
          </a:prstGeom>
        </p:spPr>
      </p:pic>
    </p:spTree>
  </p:cSld>
  <p:clrMapOvr>
    <a:masterClrMapping/>
  </p:clrMapOvr>
  <p:transition advTm="1020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4793133" y="3260725"/>
            <a:ext cx="3860800" cy="701675"/>
          </a:xfrm>
          <a:prstGeom prst="rect">
            <a:avLst/>
          </a:prstGeom>
          <a:noFill/>
          <a:ln w="9525">
            <a:noFill/>
            <a:miter lim="800000"/>
            <a:headEnd/>
            <a:tailEnd/>
          </a:ln>
        </p:spPr>
        <p:txBody>
          <a:bodyPr>
            <a:spAutoFit/>
          </a:bodyPr>
          <a:lstStyle/>
          <a:p>
            <a:pPr algn="ctr">
              <a:spcBef>
                <a:spcPct val="20000"/>
              </a:spcBef>
              <a:buClr>
                <a:schemeClr val="hlink"/>
              </a:buClr>
              <a:buSzPct val="70000"/>
              <a:buFont typeface="Wingdings" pitchFamily="2" charset="2"/>
              <a:buNone/>
            </a:pPr>
            <a:r>
              <a:rPr lang="en-US" sz="4000" dirty="0"/>
              <a:t>SQ4R</a:t>
            </a:r>
            <a:endParaRPr lang="en-GB" sz="2400" i="1" dirty="0">
              <a:latin typeface="Garamond" pitchFamily="18" charset="0"/>
            </a:endParaRPr>
          </a:p>
        </p:txBody>
      </p:sp>
      <p:sp>
        <p:nvSpPr>
          <p:cNvPr id="248835" name="Oval 3"/>
          <p:cNvSpPr>
            <a:spLocks noChangeArrowheads="1"/>
          </p:cNvSpPr>
          <p:nvPr/>
        </p:nvSpPr>
        <p:spPr bwMode="auto">
          <a:xfrm>
            <a:off x="1" y="2133601"/>
            <a:ext cx="3359151" cy="1871663"/>
          </a:xfrm>
          <a:prstGeom prst="ellipse">
            <a:avLst/>
          </a:prstGeom>
          <a:noFill/>
          <a:ln w="9525">
            <a:solidFill>
              <a:schemeClr val="tx1"/>
            </a:solidFill>
            <a:round/>
            <a:headEnd/>
            <a:tailEnd/>
          </a:ln>
          <a:effectLst/>
        </p:spPr>
        <p:txBody>
          <a:bodyPr wrap="none" anchor="ctr"/>
          <a:lstStyle/>
          <a:p>
            <a:pPr algn="ctr" eaLnBrk="0" hangingPunct="0">
              <a:defRPr/>
            </a:pPr>
            <a:r>
              <a:rPr lang="en-US" sz="3200" dirty="0">
                <a:effectLst>
                  <a:outerShdw blurRad="38100" dist="38100" dir="2700000" algn="tl">
                    <a:srgbClr val="000000"/>
                  </a:outerShdw>
                </a:effectLst>
                <a:latin typeface="Arial" pitchFamily="34" charset="0"/>
                <a:ea typeface="ＭＳ Ｐゴシック"/>
                <a:cs typeface="ＭＳ Ｐゴシック"/>
              </a:rPr>
              <a:t>1. (</a:t>
            </a:r>
            <a:r>
              <a:rPr lang="en-US" sz="2800" dirty="0">
                <a:effectLst>
                  <a:outerShdw blurRad="38100" dist="38100" dir="2700000" algn="tl">
                    <a:srgbClr val="000000"/>
                  </a:outerShdw>
                </a:effectLst>
                <a:latin typeface="Arial" pitchFamily="34" charset="0"/>
                <a:ea typeface="ＭＳ Ｐゴシック"/>
                <a:cs typeface="ＭＳ Ｐゴシック"/>
              </a:rPr>
              <a:t>S)URVEY</a:t>
            </a:r>
            <a:endParaRPr lang="en-GB" sz="2800" dirty="0">
              <a:effectLst>
                <a:outerShdw blurRad="38100" dist="38100" dir="2700000" algn="tl">
                  <a:srgbClr val="000000"/>
                </a:outerShdw>
              </a:effectLst>
              <a:latin typeface="Arial" pitchFamily="34" charset="0"/>
              <a:ea typeface="ＭＳ Ｐゴシック"/>
              <a:cs typeface="ＭＳ Ｐゴシック"/>
            </a:endParaRPr>
          </a:p>
        </p:txBody>
      </p:sp>
      <p:sp>
        <p:nvSpPr>
          <p:cNvPr id="248836" name="Oval 4"/>
          <p:cNvSpPr>
            <a:spLocks noChangeArrowheads="1"/>
          </p:cNvSpPr>
          <p:nvPr/>
        </p:nvSpPr>
        <p:spPr bwMode="auto">
          <a:xfrm>
            <a:off x="4978401" y="228601"/>
            <a:ext cx="3359151" cy="1871663"/>
          </a:xfrm>
          <a:prstGeom prst="ellipse">
            <a:avLst/>
          </a:prstGeom>
          <a:noFill/>
          <a:ln w="9525">
            <a:solidFill>
              <a:schemeClr val="tx1"/>
            </a:solidFill>
            <a:round/>
            <a:headEnd/>
            <a:tailEnd/>
          </a:ln>
          <a:effectLst/>
        </p:spPr>
        <p:txBody>
          <a:bodyPr wrap="none" anchor="ctr"/>
          <a:lstStyle/>
          <a:p>
            <a:pPr algn="ctr" eaLnBrk="0" hangingPunct="0">
              <a:defRPr/>
            </a:pPr>
            <a:r>
              <a:rPr lang="en-US" sz="2800" dirty="0">
                <a:effectLst>
                  <a:outerShdw blurRad="38100" dist="38100" dir="2700000" algn="tl">
                    <a:srgbClr val="000000"/>
                  </a:outerShdw>
                </a:effectLst>
                <a:latin typeface="Arial" pitchFamily="34" charset="0"/>
                <a:ea typeface="ＭＳ Ｐゴシック"/>
                <a:cs typeface="ＭＳ Ｐゴシック"/>
              </a:rPr>
              <a:t>2. (Q)UESTION</a:t>
            </a:r>
            <a:endParaRPr lang="en-GB" sz="2800" dirty="0">
              <a:effectLst>
                <a:outerShdw blurRad="38100" dist="38100" dir="2700000" algn="tl">
                  <a:srgbClr val="000000"/>
                </a:outerShdw>
              </a:effectLst>
              <a:latin typeface="Arial" pitchFamily="34" charset="0"/>
              <a:ea typeface="ＭＳ Ｐゴシック"/>
              <a:cs typeface="ＭＳ Ｐゴシック"/>
            </a:endParaRPr>
          </a:p>
        </p:txBody>
      </p:sp>
      <p:sp>
        <p:nvSpPr>
          <p:cNvPr id="248837" name="Oval 5"/>
          <p:cNvSpPr>
            <a:spLocks noChangeArrowheads="1"/>
          </p:cNvSpPr>
          <p:nvPr/>
        </p:nvSpPr>
        <p:spPr bwMode="auto">
          <a:xfrm>
            <a:off x="8832851" y="1752601"/>
            <a:ext cx="3359149" cy="1871663"/>
          </a:xfrm>
          <a:prstGeom prst="ellipse">
            <a:avLst/>
          </a:prstGeom>
          <a:noFill/>
          <a:ln w="9525">
            <a:solidFill>
              <a:schemeClr val="tx1"/>
            </a:solidFill>
            <a:round/>
            <a:headEnd/>
            <a:tailEnd/>
          </a:ln>
          <a:effectLst/>
        </p:spPr>
        <p:txBody>
          <a:bodyPr wrap="none" anchor="ctr"/>
          <a:lstStyle/>
          <a:p>
            <a:pPr algn="ctr" eaLnBrk="0" hangingPunct="0">
              <a:defRPr/>
            </a:pPr>
            <a:r>
              <a:rPr lang="en-US" sz="2800" dirty="0">
                <a:effectLst>
                  <a:outerShdw blurRad="38100" dist="38100" dir="2700000" algn="tl">
                    <a:srgbClr val="000000"/>
                  </a:outerShdw>
                </a:effectLst>
                <a:latin typeface="Arial" pitchFamily="34" charset="0"/>
                <a:ea typeface="ＭＳ Ｐゴシック"/>
                <a:cs typeface="ＭＳ Ｐゴシック"/>
              </a:rPr>
              <a:t>3. (R)EAD</a:t>
            </a:r>
            <a:endParaRPr lang="en-GB" sz="2800" dirty="0">
              <a:effectLst>
                <a:outerShdw blurRad="38100" dist="38100" dir="2700000" algn="tl">
                  <a:srgbClr val="000000"/>
                </a:outerShdw>
              </a:effectLst>
              <a:latin typeface="Arial" pitchFamily="34" charset="0"/>
              <a:ea typeface="ＭＳ Ｐゴシック"/>
              <a:cs typeface="ＭＳ Ｐゴシック"/>
            </a:endParaRPr>
          </a:p>
        </p:txBody>
      </p:sp>
      <p:sp>
        <p:nvSpPr>
          <p:cNvPr id="248838" name="Oval 6"/>
          <p:cNvSpPr>
            <a:spLocks noChangeArrowheads="1"/>
          </p:cNvSpPr>
          <p:nvPr/>
        </p:nvSpPr>
        <p:spPr bwMode="auto">
          <a:xfrm>
            <a:off x="8832851" y="3733801"/>
            <a:ext cx="3359149" cy="1871663"/>
          </a:xfrm>
          <a:prstGeom prst="ellipse">
            <a:avLst/>
          </a:prstGeom>
          <a:noFill/>
          <a:ln w="9525">
            <a:solidFill>
              <a:schemeClr val="tx1"/>
            </a:solidFill>
            <a:round/>
            <a:headEnd/>
            <a:tailEnd/>
          </a:ln>
          <a:effectLst/>
        </p:spPr>
        <p:txBody>
          <a:bodyPr wrap="none" anchor="ctr"/>
          <a:lstStyle/>
          <a:p>
            <a:pPr algn="ctr" eaLnBrk="0" hangingPunct="0">
              <a:defRPr/>
            </a:pPr>
            <a:r>
              <a:rPr lang="en-US" sz="2800" dirty="0">
                <a:effectLst>
                  <a:outerShdw blurRad="38100" dist="38100" dir="2700000" algn="tl">
                    <a:srgbClr val="000000"/>
                  </a:outerShdw>
                </a:effectLst>
                <a:latin typeface="Arial" pitchFamily="34" charset="0"/>
                <a:ea typeface="ＭＳ Ｐゴシック"/>
                <a:cs typeface="ＭＳ Ｐゴシック"/>
              </a:rPr>
              <a:t>4. (R)ECITE</a:t>
            </a:r>
            <a:endParaRPr lang="en-GB" sz="2800" dirty="0">
              <a:effectLst>
                <a:outerShdw blurRad="38100" dist="38100" dir="2700000" algn="tl">
                  <a:srgbClr val="000000"/>
                </a:outerShdw>
              </a:effectLst>
              <a:latin typeface="Arial" pitchFamily="34" charset="0"/>
              <a:ea typeface="ＭＳ Ｐゴシック"/>
              <a:cs typeface="ＭＳ Ｐゴシック"/>
            </a:endParaRPr>
          </a:p>
        </p:txBody>
      </p:sp>
      <p:sp>
        <p:nvSpPr>
          <p:cNvPr id="248839" name="Oval 7"/>
          <p:cNvSpPr>
            <a:spLocks noChangeArrowheads="1"/>
          </p:cNvSpPr>
          <p:nvPr/>
        </p:nvSpPr>
        <p:spPr bwMode="auto">
          <a:xfrm>
            <a:off x="5486400" y="4986338"/>
            <a:ext cx="3359151" cy="1871662"/>
          </a:xfrm>
          <a:prstGeom prst="ellipse">
            <a:avLst/>
          </a:prstGeom>
          <a:noFill/>
          <a:ln w="9525">
            <a:solidFill>
              <a:schemeClr val="tx1"/>
            </a:solidFill>
            <a:round/>
            <a:headEnd/>
            <a:tailEnd/>
          </a:ln>
          <a:effectLst/>
        </p:spPr>
        <p:txBody>
          <a:bodyPr wrap="none" anchor="ctr"/>
          <a:lstStyle/>
          <a:p>
            <a:pPr algn="ctr" eaLnBrk="0" hangingPunct="0">
              <a:defRPr/>
            </a:pPr>
            <a:r>
              <a:rPr lang="en-US" sz="2800" dirty="0">
                <a:effectLst>
                  <a:outerShdw blurRad="38100" dist="38100" dir="2700000" algn="tl">
                    <a:srgbClr val="000000"/>
                  </a:outerShdw>
                </a:effectLst>
                <a:latin typeface="Arial" pitchFamily="34" charset="0"/>
                <a:ea typeface="ＭＳ Ｐゴシック"/>
                <a:cs typeface="ＭＳ Ｐゴシック"/>
              </a:rPr>
              <a:t>5. (R)EVIEW</a:t>
            </a:r>
            <a:endParaRPr lang="en-GB" sz="2800" dirty="0">
              <a:effectLst>
                <a:outerShdw blurRad="38100" dist="38100" dir="2700000" algn="tl">
                  <a:srgbClr val="000000"/>
                </a:outerShdw>
              </a:effectLst>
              <a:latin typeface="Arial" pitchFamily="34" charset="0"/>
              <a:ea typeface="ＭＳ Ｐゴシック"/>
              <a:cs typeface="ＭＳ Ｐゴシック"/>
            </a:endParaRPr>
          </a:p>
        </p:txBody>
      </p:sp>
      <p:sp>
        <p:nvSpPr>
          <p:cNvPr id="248840" name="Oval 8"/>
          <p:cNvSpPr>
            <a:spLocks noChangeArrowheads="1"/>
          </p:cNvSpPr>
          <p:nvPr/>
        </p:nvSpPr>
        <p:spPr bwMode="auto">
          <a:xfrm>
            <a:off x="1320801" y="4572001"/>
            <a:ext cx="3359151" cy="1871663"/>
          </a:xfrm>
          <a:prstGeom prst="ellipse">
            <a:avLst/>
          </a:prstGeom>
          <a:noFill/>
          <a:ln w="9525">
            <a:solidFill>
              <a:schemeClr val="tx1"/>
            </a:solidFill>
            <a:round/>
            <a:headEnd/>
            <a:tailEnd/>
          </a:ln>
          <a:effectLst/>
        </p:spPr>
        <p:txBody>
          <a:bodyPr wrap="none" anchor="ctr"/>
          <a:lstStyle/>
          <a:p>
            <a:pPr algn="ctr">
              <a:spcBef>
                <a:spcPct val="20000"/>
              </a:spcBef>
              <a:buClr>
                <a:schemeClr val="hlink"/>
              </a:buClr>
              <a:buSzPct val="70000"/>
              <a:buFont typeface="Wingdings" pitchFamily="2" charset="2"/>
              <a:buNone/>
              <a:defRPr/>
            </a:pPr>
            <a:r>
              <a:rPr lang="en-US" sz="2800" dirty="0">
                <a:effectLst>
                  <a:outerShdw blurRad="38100" dist="38100" dir="2700000" algn="tl">
                    <a:srgbClr val="000000"/>
                  </a:outerShdw>
                </a:effectLst>
                <a:latin typeface="Arial" pitchFamily="34" charset="0"/>
                <a:ea typeface="ＭＳ Ｐゴシック"/>
                <a:cs typeface="ＭＳ Ｐゴシック"/>
              </a:rPr>
              <a:t>6. (R)EFLECT</a:t>
            </a:r>
            <a:endParaRPr lang="en-GB" sz="2800" dirty="0">
              <a:effectLst>
                <a:outerShdw blurRad="38100" dist="38100" dir="2700000" algn="tl">
                  <a:srgbClr val="000000"/>
                </a:outerShdw>
              </a:effectLst>
              <a:latin typeface="Arial" pitchFamily="34" charset="0"/>
              <a:ea typeface="ＭＳ Ｐゴシック"/>
              <a:cs typeface="ＭＳ Ｐゴシック"/>
            </a:endParaRPr>
          </a:p>
        </p:txBody>
      </p:sp>
      <p:sp>
        <p:nvSpPr>
          <p:cNvPr id="248841" name="AutoShape 9"/>
          <p:cNvSpPr>
            <a:spLocks noChangeArrowheads="1"/>
          </p:cNvSpPr>
          <p:nvPr/>
        </p:nvSpPr>
        <p:spPr bwMode="auto">
          <a:xfrm rot="-4867893">
            <a:off x="3527425" y="2597150"/>
            <a:ext cx="863600" cy="1212851"/>
          </a:xfrm>
          <a:prstGeom prst="upArrow">
            <a:avLst>
              <a:gd name="adj1" fmla="val 50000"/>
              <a:gd name="adj2" fmla="val 26333"/>
            </a:avLst>
          </a:prstGeom>
          <a:noFill/>
          <a:ln w="9525">
            <a:solidFill>
              <a:schemeClr val="tx1"/>
            </a:solidFill>
            <a:miter lim="800000"/>
            <a:headEnd/>
            <a:tailEnd/>
          </a:ln>
          <a:effectLst/>
        </p:spPr>
        <p:txBody>
          <a:bodyPr vert="eaVert" wrap="none" anchor="ctr"/>
          <a:lstStyle/>
          <a:p>
            <a:pPr>
              <a:defRPr/>
            </a:pPr>
            <a:endParaRPr lang="en-US">
              <a:effectLst>
                <a:outerShdw blurRad="38100" dist="38100" dir="2700000" algn="tl">
                  <a:srgbClr val="000000">
                    <a:alpha val="43137"/>
                  </a:srgbClr>
                </a:outerShdw>
              </a:effectLst>
              <a:latin typeface="Arial" pitchFamily="34" charset="0"/>
            </a:endParaRPr>
          </a:p>
        </p:txBody>
      </p:sp>
      <p:sp>
        <p:nvSpPr>
          <p:cNvPr id="248842" name="AutoShape 10"/>
          <p:cNvSpPr>
            <a:spLocks noChangeArrowheads="1"/>
          </p:cNvSpPr>
          <p:nvPr/>
        </p:nvSpPr>
        <p:spPr bwMode="auto">
          <a:xfrm>
            <a:off x="6197600" y="2057401"/>
            <a:ext cx="1151467" cy="1223963"/>
          </a:xfrm>
          <a:prstGeom prst="upArrow">
            <a:avLst>
              <a:gd name="adj1" fmla="val 50000"/>
              <a:gd name="adj2" fmla="val 35432"/>
            </a:avLst>
          </a:prstGeom>
          <a:noFill/>
          <a:ln w="9525">
            <a:solidFill>
              <a:schemeClr val="tx1"/>
            </a:solidFill>
            <a:miter lim="800000"/>
            <a:headEnd/>
            <a:tailEnd/>
          </a:ln>
          <a:effectLst/>
        </p:spPr>
        <p:txBody>
          <a:bodyPr vert="eaVert" wrap="none" anchor="ctr"/>
          <a:lstStyle/>
          <a:p>
            <a:pPr>
              <a:defRPr/>
            </a:pPr>
            <a:endParaRPr lang="en-US">
              <a:effectLst>
                <a:outerShdw blurRad="38100" dist="38100" dir="2700000" algn="tl">
                  <a:srgbClr val="000000">
                    <a:alpha val="43137"/>
                  </a:srgbClr>
                </a:outerShdw>
              </a:effectLst>
              <a:latin typeface="Arial" pitchFamily="34" charset="0"/>
            </a:endParaRPr>
          </a:p>
        </p:txBody>
      </p:sp>
      <p:sp>
        <p:nvSpPr>
          <p:cNvPr id="248843" name="AutoShape 11"/>
          <p:cNvSpPr>
            <a:spLocks noChangeArrowheads="1"/>
          </p:cNvSpPr>
          <p:nvPr/>
        </p:nvSpPr>
        <p:spPr bwMode="auto">
          <a:xfrm rot="-18265703">
            <a:off x="8156576" y="2613025"/>
            <a:ext cx="863600" cy="1123951"/>
          </a:xfrm>
          <a:prstGeom prst="upArrow">
            <a:avLst>
              <a:gd name="adj1" fmla="val 50000"/>
              <a:gd name="adj2" fmla="val 25000"/>
            </a:avLst>
          </a:prstGeom>
          <a:noFill/>
          <a:ln w="9525">
            <a:solidFill>
              <a:schemeClr val="tx1"/>
            </a:solidFill>
            <a:miter lim="800000"/>
            <a:headEnd/>
            <a:tailEnd/>
          </a:ln>
          <a:effectLst/>
        </p:spPr>
        <p:txBody>
          <a:bodyPr vert="eaVert" wrap="none" anchor="ctr"/>
          <a:lstStyle/>
          <a:p>
            <a:pPr>
              <a:defRPr/>
            </a:pPr>
            <a:endParaRPr lang="en-US">
              <a:effectLst>
                <a:outerShdw blurRad="38100" dist="38100" dir="2700000" algn="tl">
                  <a:srgbClr val="000000">
                    <a:alpha val="43137"/>
                  </a:srgbClr>
                </a:outerShdw>
              </a:effectLst>
              <a:latin typeface="Arial" pitchFamily="34" charset="0"/>
            </a:endParaRPr>
          </a:p>
        </p:txBody>
      </p:sp>
      <p:sp>
        <p:nvSpPr>
          <p:cNvPr id="248844" name="AutoShape 12"/>
          <p:cNvSpPr>
            <a:spLocks noChangeArrowheads="1"/>
          </p:cNvSpPr>
          <p:nvPr/>
        </p:nvSpPr>
        <p:spPr bwMode="auto">
          <a:xfrm rot="-13974700">
            <a:off x="8138584" y="3796242"/>
            <a:ext cx="863600" cy="1011767"/>
          </a:xfrm>
          <a:prstGeom prst="upArrow">
            <a:avLst>
              <a:gd name="adj1" fmla="val 50000"/>
              <a:gd name="adj2" fmla="val 25000"/>
            </a:avLst>
          </a:prstGeom>
          <a:noFill/>
          <a:ln w="9525">
            <a:solidFill>
              <a:schemeClr val="tx1"/>
            </a:solidFill>
            <a:miter lim="800000"/>
            <a:headEnd/>
            <a:tailEnd/>
          </a:ln>
          <a:effectLst/>
        </p:spPr>
        <p:txBody>
          <a:bodyPr vert="eaVert" wrap="none" anchor="ctr"/>
          <a:lstStyle/>
          <a:p>
            <a:pPr>
              <a:defRPr/>
            </a:pPr>
            <a:endParaRPr lang="en-US">
              <a:effectLst>
                <a:outerShdw blurRad="38100" dist="38100" dir="2700000" algn="tl">
                  <a:srgbClr val="000000">
                    <a:alpha val="43137"/>
                  </a:srgbClr>
                </a:outerShdw>
              </a:effectLst>
              <a:latin typeface="Arial" pitchFamily="34" charset="0"/>
            </a:endParaRPr>
          </a:p>
        </p:txBody>
      </p:sp>
      <p:sp>
        <p:nvSpPr>
          <p:cNvPr id="248845" name="AutoShape 13"/>
          <p:cNvSpPr>
            <a:spLocks noChangeArrowheads="1"/>
          </p:cNvSpPr>
          <p:nvPr/>
        </p:nvSpPr>
        <p:spPr bwMode="auto">
          <a:xfrm rot="10800000">
            <a:off x="6096000" y="3962400"/>
            <a:ext cx="1151467" cy="1066800"/>
          </a:xfrm>
          <a:prstGeom prst="upArrow">
            <a:avLst>
              <a:gd name="adj1" fmla="val 50000"/>
              <a:gd name="adj2" fmla="val 30882"/>
            </a:avLst>
          </a:prstGeom>
          <a:noFill/>
          <a:ln w="9525">
            <a:solidFill>
              <a:schemeClr val="tx1"/>
            </a:solidFill>
            <a:miter lim="800000"/>
            <a:headEnd/>
            <a:tailEnd/>
          </a:ln>
          <a:effectLst/>
        </p:spPr>
        <p:txBody>
          <a:bodyPr vert="eaVert" wrap="none" anchor="ctr"/>
          <a:lstStyle/>
          <a:p>
            <a:pPr>
              <a:defRPr/>
            </a:pPr>
            <a:endParaRPr lang="en-US">
              <a:effectLst>
                <a:outerShdw blurRad="38100" dist="38100" dir="2700000" algn="tl">
                  <a:srgbClr val="000000">
                    <a:alpha val="43137"/>
                  </a:srgbClr>
                </a:outerShdw>
              </a:effectLst>
              <a:latin typeface="Arial" pitchFamily="34" charset="0"/>
            </a:endParaRPr>
          </a:p>
        </p:txBody>
      </p:sp>
      <p:sp>
        <p:nvSpPr>
          <p:cNvPr id="248846" name="AutoShape 14"/>
          <p:cNvSpPr>
            <a:spLocks noChangeArrowheads="1"/>
          </p:cNvSpPr>
          <p:nvPr/>
        </p:nvSpPr>
        <p:spPr bwMode="auto">
          <a:xfrm rot="-8415591">
            <a:off x="3456517" y="3783013"/>
            <a:ext cx="1151467" cy="995362"/>
          </a:xfrm>
          <a:prstGeom prst="upArrow">
            <a:avLst>
              <a:gd name="adj1" fmla="val 50000"/>
              <a:gd name="adj2" fmla="val 28814"/>
            </a:avLst>
          </a:prstGeom>
          <a:noFill/>
          <a:ln w="9525">
            <a:solidFill>
              <a:schemeClr val="tx1"/>
            </a:solidFill>
            <a:miter lim="800000"/>
            <a:headEnd/>
            <a:tailEnd/>
          </a:ln>
          <a:effectLst/>
        </p:spPr>
        <p:txBody>
          <a:bodyPr vert="eaVert" wrap="none" anchor="ctr"/>
          <a:lstStyle/>
          <a:p>
            <a:pPr>
              <a:defRPr/>
            </a:pPr>
            <a:endParaRPr lang="en-US">
              <a:effectLst>
                <a:outerShdw blurRad="38100" dist="38100" dir="2700000" algn="tl">
                  <a:srgbClr val="000000">
                    <a:alpha val="43137"/>
                  </a:srgbClr>
                </a:outerShdw>
              </a:effectLst>
              <a:latin typeface="Arial" pitchFamily="34" charset="0"/>
            </a:endParaRPr>
          </a:p>
        </p:txBody>
      </p:sp>
      <p:sp>
        <p:nvSpPr>
          <p:cNvPr id="16" name="Rectangle 15"/>
          <p:cNvSpPr/>
          <p:nvPr/>
        </p:nvSpPr>
        <p:spPr>
          <a:xfrm>
            <a:off x="0" y="1"/>
            <a:ext cx="12192000" cy="923330"/>
          </a:xfrm>
          <a:prstGeom prst="rect">
            <a:avLst/>
          </a:prstGeom>
        </p:spPr>
        <p:txBody>
          <a:bodyPr wrap="square">
            <a:spAutoFit/>
          </a:bodyPr>
          <a:lstStyle/>
          <a:p>
            <a:pPr>
              <a:defRPr/>
            </a:pPr>
            <a:r>
              <a:rPr lang="en-US" sz="3600" dirty="0">
                <a:solidFill>
                  <a:schemeClr val="bg1"/>
                </a:solidFill>
                <a:latin typeface="+mj-lt"/>
              </a:rPr>
              <a:t>How to start </a:t>
            </a:r>
            <a:r>
              <a:rPr lang="en-US" sz="3600" dirty="0" smtClean="0">
                <a:solidFill>
                  <a:schemeClr val="bg1"/>
                </a:solidFill>
                <a:latin typeface="+mj-lt"/>
              </a:rPr>
              <a:t>reading in a textbook </a:t>
            </a:r>
            <a:r>
              <a:rPr lang="en-US" sz="3600" dirty="0">
                <a:solidFill>
                  <a:schemeClr val="bg1"/>
                </a:solidFill>
                <a:latin typeface="+mj-lt"/>
              </a:rPr>
              <a:t>or the study </a:t>
            </a:r>
            <a:r>
              <a:rPr lang="en-US" sz="3600" dirty="0" smtClean="0">
                <a:solidFill>
                  <a:schemeClr val="bg1"/>
                </a:solidFill>
                <a:latin typeface="+mj-lt"/>
              </a:rPr>
              <a:t>guide</a:t>
            </a:r>
            <a:endParaRPr lang="en-US" sz="3600" dirty="0">
              <a:solidFill>
                <a:schemeClr val="bg1"/>
              </a:solidFill>
              <a:latin typeface="+mj-lt"/>
            </a:endParaRPr>
          </a:p>
          <a:p>
            <a:pPr>
              <a:defRPr/>
            </a:pPr>
            <a:endParaRPr lang="en-US" dirty="0"/>
          </a:p>
        </p:txBody>
      </p:sp>
      <p:pic>
        <p:nvPicPr>
          <p:cNvPr id="17" name="~PP4027.WAV">
            <a:hlinkClick r:id="" action="ppaction://media"/>
          </p:cNvPr>
          <p:cNvPicPr>
            <a:picLocks noRot="1" noChangeAspect="1"/>
          </p:cNvPicPr>
          <p:nvPr>
            <a:wavAudioFile r:embed="rId1" name="~PP4027.WAV"/>
          </p:nvPr>
        </p:nvPicPr>
        <p:blipFill>
          <a:blip r:embed="rId4"/>
          <a:stretch>
            <a:fillRect/>
          </a:stretch>
        </p:blipFill>
        <p:spPr>
          <a:xfrm>
            <a:off x="11518900" y="6184900"/>
            <a:ext cx="304800" cy="304800"/>
          </a:xfrm>
          <a:prstGeom prst="rect">
            <a:avLst/>
          </a:prstGeom>
        </p:spPr>
      </p:pic>
    </p:spTree>
  </p:cSld>
  <p:clrMapOvr>
    <a:masterClrMapping/>
  </p:clrMapOvr>
  <p:transition advTm="9683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248834"/>
                                        </p:tgtEl>
                                        <p:attrNameLst>
                                          <p:attrName>style.visibility</p:attrName>
                                        </p:attrNameLst>
                                      </p:cBhvr>
                                      <p:to>
                                        <p:strVal val="visible"/>
                                      </p:to>
                                    </p:set>
                                    <p:anim calcmode="lin" valueType="num">
                                      <p:cBhvr>
                                        <p:cTn id="10" dur="2000" fill="hold"/>
                                        <p:tgtEl>
                                          <p:spTgt spid="248834"/>
                                        </p:tgtEl>
                                        <p:attrNameLst>
                                          <p:attrName>ppt_w</p:attrName>
                                        </p:attrNameLst>
                                      </p:cBhvr>
                                      <p:tavLst>
                                        <p:tav tm="0">
                                          <p:val>
                                            <p:fltVal val="0"/>
                                          </p:val>
                                        </p:tav>
                                        <p:tav tm="100000">
                                          <p:val>
                                            <p:strVal val="#ppt_w"/>
                                          </p:val>
                                        </p:tav>
                                      </p:tavLst>
                                    </p:anim>
                                    <p:anim calcmode="lin" valueType="num">
                                      <p:cBhvr>
                                        <p:cTn id="11" dur="2000" fill="hold"/>
                                        <p:tgtEl>
                                          <p:spTgt spid="248834"/>
                                        </p:tgtEl>
                                        <p:attrNameLst>
                                          <p:attrName>ppt_h</p:attrName>
                                        </p:attrNameLst>
                                      </p:cBhvr>
                                      <p:tavLst>
                                        <p:tav tm="0">
                                          <p:val>
                                            <p:fltVal val="0"/>
                                          </p:val>
                                        </p:tav>
                                        <p:tav tm="100000">
                                          <p:val>
                                            <p:strVal val="#ppt_h"/>
                                          </p:val>
                                        </p:tav>
                                      </p:tavLst>
                                    </p:anim>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248842"/>
                                        </p:tgtEl>
                                        <p:attrNameLst>
                                          <p:attrName>style.visibility</p:attrName>
                                        </p:attrNameLst>
                                      </p:cBhvr>
                                      <p:to>
                                        <p:strVal val="visible"/>
                                      </p:to>
                                    </p:set>
                                    <p:animEffect transition="in" filter="dissolve">
                                      <p:cBhvr>
                                        <p:cTn id="15" dur="2000"/>
                                        <p:tgtEl>
                                          <p:spTgt spid="24884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8843"/>
                                        </p:tgtEl>
                                        <p:attrNameLst>
                                          <p:attrName>style.visibility</p:attrName>
                                        </p:attrNameLst>
                                      </p:cBhvr>
                                      <p:to>
                                        <p:strVal val="visible"/>
                                      </p:to>
                                    </p:set>
                                    <p:animEffect transition="in" filter="dissolve">
                                      <p:cBhvr>
                                        <p:cTn id="18" dur="2000"/>
                                        <p:tgtEl>
                                          <p:spTgt spid="24884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48844"/>
                                        </p:tgtEl>
                                        <p:attrNameLst>
                                          <p:attrName>style.visibility</p:attrName>
                                        </p:attrNameLst>
                                      </p:cBhvr>
                                      <p:to>
                                        <p:strVal val="visible"/>
                                      </p:to>
                                    </p:set>
                                    <p:animEffect transition="in" filter="dissolve">
                                      <p:cBhvr>
                                        <p:cTn id="21" dur="2000"/>
                                        <p:tgtEl>
                                          <p:spTgt spid="24884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48845"/>
                                        </p:tgtEl>
                                        <p:attrNameLst>
                                          <p:attrName>style.visibility</p:attrName>
                                        </p:attrNameLst>
                                      </p:cBhvr>
                                      <p:to>
                                        <p:strVal val="visible"/>
                                      </p:to>
                                    </p:set>
                                    <p:animEffect transition="in" filter="dissolve">
                                      <p:cBhvr>
                                        <p:cTn id="24" dur="2000"/>
                                        <p:tgtEl>
                                          <p:spTgt spid="24884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48846"/>
                                        </p:tgtEl>
                                        <p:attrNameLst>
                                          <p:attrName>style.visibility</p:attrName>
                                        </p:attrNameLst>
                                      </p:cBhvr>
                                      <p:to>
                                        <p:strVal val="visible"/>
                                      </p:to>
                                    </p:set>
                                    <p:animEffect transition="in" filter="dissolve">
                                      <p:cBhvr>
                                        <p:cTn id="27" dur="2000"/>
                                        <p:tgtEl>
                                          <p:spTgt spid="24884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48841"/>
                                        </p:tgtEl>
                                        <p:attrNameLst>
                                          <p:attrName>style.visibility</p:attrName>
                                        </p:attrNameLst>
                                      </p:cBhvr>
                                      <p:to>
                                        <p:strVal val="visible"/>
                                      </p:to>
                                    </p:set>
                                    <p:animEffect transition="in" filter="dissolve">
                                      <p:cBhvr>
                                        <p:cTn id="30" dur="2000"/>
                                        <p:tgtEl>
                                          <p:spTgt spid="248841"/>
                                        </p:tgtEl>
                                      </p:cBhvr>
                                    </p:animEffect>
                                  </p:childTnLst>
                                </p:cTn>
                              </p:par>
                            </p:childTnLst>
                          </p:cTn>
                        </p:par>
                        <p:par>
                          <p:cTn id="31" fill="hold" nodeType="afterGroup">
                            <p:stCondLst>
                              <p:cond delay="4000"/>
                            </p:stCondLst>
                            <p:childTnLst>
                              <p:par>
                                <p:cTn id="32" presetID="26" presetClass="entr" presetSubtype="0" fill="hold" grpId="0" nodeType="afterEffect">
                                  <p:stCondLst>
                                    <p:cond delay="0"/>
                                  </p:stCondLst>
                                  <p:childTnLst>
                                    <p:set>
                                      <p:cBhvr>
                                        <p:cTn id="33" dur="1" fill="hold">
                                          <p:stCondLst>
                                            <p:cond delay="0"/>
                                          </p:stCondLst>
                                        </p:cTn>
                                        <p:tgtEl>
                                          <p:spTgt spid="248835"/>
                                        </p:tgtEl>
                                        <p:attrNameLst>
                                          <p:attrName>style.visibility</p:attrName>
                                        </p:attrNameLst>
                                      </p:cBhvr>
                                      <p:to>
                                        <p:strVal val="visible"/>
                                      </p:to>
                                    </p:set>
                                    <p:animEffect transition="in" filter="wipe(down)">
                                      <p:cBhvr>
                                        <p:cTn id="34" dur="580">
                                          <p:stCondLst>
                                            <p:cond delay="0"/>
                                          </p:stCondLst>
                                        </p:cTn>
                                        <p:tgtEl>
                                          <p:spTgt spid="248835"/>
                                        </p:tgtEl>
                                      </p:cBhvr>
                                    </p:animEffect>
                                    <p:anim calcmode="lin" valueType="num">
                                      <p:cBhvr>
                                        <p:cTn id="35" dur="1822" tmFilter="0,0; 0.14,0.36; 0.43,0.73; 0.71,0.91; 1.0,1.0">
                                          <p:stCondLst>
                                            <p:cond delay="0"/>
                                          </p:stCondLst>
                                        </p:cTn>
                                        <p:tgtEl>
                                          <p:spTgt spid="24883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4883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4883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4883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48835"/>
                                        </p:tgtEl>
                                        <p:attrNameLst>
                                          <p:attrName>ppt_y</p:attrName>
                                        </p:attrNameLst>
                                      </p:cBhvr>
                                      <p:tavLst>
                                        <p:tav tm="0" fmla="#ppt_y-sin(pi*$)/81">
                                          <p:val>
                                            <p:fltVal val="0"/>
                                          </p:val>
                                        </p:tav>
                                        <p:tav tm="100000">
                                          <p:val>
                                            <p:fltVal val="1"/>
                                          </p:val>
                                        </p:tav>
                                      </p:tavLst>
                                    </p:anim>
                                    <p:animScale>
                                      <p:cBhvr>
                                        <p:cTn id="40" dur="26">
                                          <p:stCondLst>
                                            <p:cond delay="650"/>
                                          </p:stCondLst>
                                        </p:cTn>
                                        <p:tgtEl>
                                          <p:spTgt spid="248835"/>
                                        </p:tgtEl>
                                      </p:cBhvr>
                                      <p:to x="100000" y="60000"/>
                                    </p:animScale>
                                    <p:animScale>
                                      <p:cBhvr>
                                        <p:cTn id="41" dur="166" decel="50000">
                                          <p:stCondLst>
                                            <p:cond delay="676"/>
                                          </p:stCondLst>
                                        </p:cTn>
                                        <p:tgtEl>
                                          <p:spTgt spid="248835"/>
                                        </p:tgtEl>
                                      </p:cBhvr>
                                      <p:to x="100000" y="100000"/>
                                    </p:animScale>
                                    <p:animScale>
                                      <p:cBhvr>
                                        <p:cTn id="42" dur="26">
                                          <p:stCondLst>
                                            <p:cond delay="1312"/>
                                          </p:stCondLst>
                                        </p:cTn>
                                        <p:tgtEl>
                                          <p:spTgt spid="248835"/>
                                        </p:tgtEl>
                                      </p:cBhvr>
                                      <p:to x="100000" y="80000"/>
                                    </p:animScale>
                                    <p:animScale>
                                      <p:cBhvr>
                                        <p:cTn id="43" dur="166" decel="50000">
                                          <p:stCondLst>
                                            <p:cond delay="1338"/>
                                          </p:stCondLst>
                                        </p:cTn>
                                        <p:tgtEl>
                                          <p:spTgt spid="248835"/>
                                        </p:tgtEl>
                                      </p:cBhvr>
                                      <p:to x="100000" y="100000"/>
                                    </p:animScale>
                                    <p:animScale>
                                      <p:cBhvr>
                                        <p:cTn id="44" dur="26">
                                          <p:stCondLst>
                                            <p:cond delay="1642"/>
                                          </p:stCondLst>
                                        </p:cTn>
                                        <p:tgtEl>
                                          <p:spTgt spid="248835"/>
                                        </p:tgtEl>
                                      </p:cBhvr>
                                      <p:to x="100000" y="90000"/>
                                    </p:animScale>
                                    <p:animScale>
                                      <p:cBhvr>
                                        <p:cTn id="45" dur="166" decel="50000">
                                          <p:stCondLst>
                                            <p:cond delay="1668"/>
                                          </p:stCondLst>
                                        </p:cTn>
                                        <p:tgtEl>
                                          <p:spTgt spid="248835"/>
                                        </p:tgtEl>
                                      </p:cBhvr>
                                      <p:to x="100000" y="100000"/>
                                    </p:animScale>
                                    <p:animScale>
                                      <p:cBhvr>
                                        <p:cTn id="46" dur="26">
                                          <p:stCondLst>
                                            <p:cond delay="1808"/>
                                          </p:stCondLst>
                                        </p:cTn>
                                        <p:tgtEl>
                                          <p:spTgt spid="248835"/>
                                        </p:tgtEl>
                                      </p:cBhvr>
                                      <p:to x="100000" y="95000"/>
                                    </p:animScale>
                                    <p:animScale>
                                      <p:cBhvr>
                                        <p:cTn id="47" dur="166" decel="50000">
                                          <p:stCondLst>
                                            <p:cond delay="1834"/>
                                          </p:stCondLst>
                                        </p:cTn>
                                        <p:tgtEl>
                                          <p:spTgt spid="248835"/>
                                        </p:tgtEl>
                                      </p:cBhvr>
                                      <p:to x="100000" y="100000"/>
                                    </p:animScale>
                                  </p:childTnLst>
                                </p:cTn>
                              </p:par>
                            </p:childTnLst>
                          </p:cTn>
                        </p:par>
                        <p:par>
                          <p:cTn id="48" fill="hold" nodeType="afterGroup">
                            <p:stCondLst>
                              <p:cond delay="6000"/>
                            </p:stCondLst>
                            <p:childTnLst>
                              <p:par>
                                <p:cTn id="49" presetID="26" presetClass="entr" presetSubtype="0" fill="hold" grpId="0" nodeType="afterEffect">
                                  <p:stCondLst>
                                    <p:cond delay="0"/>
                                  </p:stCondLst>
                                  <p:childTnLst>
                                    <p:set>
                                      <p:cBhvr>
                                        <p:cTn id="50" dur="1" fill="hold">
                                          <p:stCondLst>
                                            <p:cond delay="0"/>
                                          </p:stCondLst>
                                        </p:cTn>
                                        <p:tgtEl>
                                          <p:spTgt spid="248836"/>
                                        </p:tgtEl>
                                        <p:attrNameLst>
                                          <p:attrName>style.visibility</p:attrName>
                                        </p:attrNameLst>
                                      </p:cBhvr>
                                      <p:to>
                                        <p:strVal val="visible"/>
                                      </p:to>
                                    </p:set>
                                    <p:animEffect transition="in" filter="wipe(down)">
                                      <p:cBhvr>
                                        <p:cTn id="51" dur="580">
                                          <p:stCondLst>
                                            <p:cond delay="0"/>
                                          </p:stCondLst>
                                        </p:cTn>
                                        <p:tgtEl>
                                          <p:spTgt spid="248836"/>
                                        </p:tgtEl>
                                      </p:cBhvr>
                                    </p:animEffect>
                                    <p:anim calcmode="lin" valueType="num">
                                      <p:cBhvr>
                                        <p:cTn id="52" dur="1822" tmFilter="0,0; 0.14,0.36; 0.43,0.73; 0.71,0.91; 1.0,1.0">
                                          <p:stCondLst>
                                            <p:cond delay="0"/>
                                          </p:stCondLst>
                                        </p:cTn>
                                        <p:tgtEl>
                                          <p:spTgt spid="248836"/>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48836"/>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48836"/>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48836"/>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48836"/>
                                        </p:tgtEl>
                                        <p:attrNameLst>
                                          <p:attrName>ppt_y</p:attrName>
                                        </p:attrNameLst>
                                      </p:cBhvr>
                                      <p:tavLst>
                                        <p:tav tm="0" fmla="#ppt_y-sin(pi*$)/81">
                                          <p:val>
                                            <p:fltVal val="0"/>
                                          </p:val>
                                        </p:tav>
                                        <p:tav tm="100000">
                                          <p:val>
                                            <p:fltVal val="1"/>
                                          </p:val>
                                        </p:tav>
                                      </p:tavLst>
                                    </p:anim>
                                    <p:animScale>
                                      <p:cBhvr>
                                        <p:cTn id="57" dur="26">
                                          <p:stCondLst>
                                            <p:cond delay="650"/>
                                          </p:stCondLst>
                                        </p:cTn>
                                        <p:tgtEl>
                                          <p:spTgt spid="248836"/>
                                        </p:tgtEl>
                                      </p:cBhvr>
                                      <p:to x="100000" y="60000"/>
                                    </p:animScale>
                                    <p:animScale>
                                      <p:cBhvr>
                                        <p:cTn id="58" dur="166" decel="50000">
                                          <p:stCondLst>
                                            <p:cond delay="676"/>
                                          </p:stCondLst>
                                        </p:cTn>
                                        <p:tgtEl>
                                          <p:spTgt spid="248836"/>
                                        </p:tgtEl>
                                      </p:cBhvr>
                                      <p:to x="100000" y="100000"/>
                                    </p:animScale>
                                    <p:animScale>
                                      <p:cBhvr>
                                        <p:cTn id="59" dur="26">
                                          <p:stCondLst>
                                            <p:cond delay="1312"/>
                                          </p:stCondLst>
                                        </p:cTn>
                                        <p:tgtEl>
                                          <p:spTgt spid="248836"/>
                                        </p:tgtEl>
                                      </p:cBhvr>
                                      <p:to x="100000" y="80000"/>
                                    </p:animScale>
                                    <p:animScale>
                                      <p:cBhvr>
                                        <p:cTn id="60" dur="166" decel="50000">
                                          <p:stCondLst>
                                            <p:cond delay="1338"/>
                                          </p:stCondLst>
                                        </p:cTn>
                                        <p:tgtEl>
                                          <p:spTgt spid="248836"/>
                                        </p:tgtEl>
                                      </p:cBhvr>
                                      <p:to x="100000" y="100000"/>
                                    </p:animScale>
                                    <p:animScale>
                                      <p:cBhvr>
                                        <p:cTn id="61" dur="26">
                                          <p:stCondLst>
                                            <p:cond delay="1642"/>
                                          </p:stCondLst>
                                        </p:cTn>
                                        <p:tgtEl>
                                          <p:spTgt spid="248836"/>
                                        </p:tgtEl>
                                      </p:cBhvr>
                                      <p:to x="100000" y="90000"/>
                                    </p:animScale>
                                    <p:animScale>
                                      <p:cBhvr>
                                        <p:cTn id="62" dur="166" decel="50000">
                                          <p:stCondLst>
                                            <p:cond delay="1668"/>
                                          </p:stCondLst>
                                        </p:cTn>
                                        <p:tgtEl>
                                          <p:spTgt spid="248836"/>
                                        </p:tgtEl>
                                      </p:cBhvr>
                                      <p:to x="100000" y="100000"/>
                                    </p:animScale>
                                    <p:animScale>
                                      <p:cBhvr>
                                        <p:cTn id="63" dur="26">
                                          <p:stCondLst>
                                            <p:cond delay="1808"/>
                                          </p:stCondLst>
                                        </p:cTn>
                                        <p:tgtEl>
                                          <p:spTgt spid="248836"/>
                                        </p:tgtEl>
                                      </p:cBhvr>
                                      <p:to x="100000" y="95000"/>
                                    </p:animScale>
                                    <p:animScale>
                                      <p:cBhvr>
                                        <p:cTn id="64" dur="166" decel="50000">
                                          <p:stCondLst>
                                            <p:cond delay="1834"/>
                                          </p:stCondLst>
                                        </p:cTn>
                                        <p:tgtEl>
                                          <p:spTgt spid="248836"/>
                                        </p:tgtEl>
                                      </p:cBhvr>
                                      <p:to x="100000" y="100000"/>
                                    </p:animScale>
                                  </p:childTnLst>
                                </p:cTn>
                              </p:par>
                            </p:childTnLst>
                          </p:cTn>
                        </p:par>
                        <p:par>
                          <p:cTn id="65" fill="hold" nodeType="afterGroup">
                            <p:stCondLst>
                              <p:cond delay="8000"/>
                            </p:stCondLst>
                            <p:childTnLst>
                              <p:par>
                                <p:cTn id="66" presetID="26" presetClass="entr" presetSubtype="0" fill="hold" grpId="0" nodeType="afterEffect">
                                  <p:stCondLst>
                                    <p:cond delay="0"/>
                                  </p:stCondLst>
                                  <p:childTnLst>
                                    <p:set>
                                      <p:cBhvr>
                                        <p:cTn id="67" dur="1" fill="hold">
                                          <p:stCondLst>
                                            <p:cond delay="0"/>
                                          </p:stCondLst>
                                        </p:cTn>
                                        <p:tgtEl>
                                          <p:spTgt spid="248837"/>
                                        </p:tgtEl>
                                        <p:attrNameLst>
                                          <p:attrName>style.visibility</p:attrName>
                                        </p:attrNameLst>
                                      </p:cBhvr>
                                      <p:to>
                                        <p:strVal val="visible"/>
                                      </p:to>
                                    </p:set>
                                    <p:animEffect transition="in" filter="wipe(down)">
                                      <p:cBhvr>
                                        <p:cTn id="68" dur="580">
                                          <p:stCondLst>
                                            <p:cond delay="0"/>
                                          </p:stCondLst>
                                        </p:cTn>
                                        <p:tgtEl>
                                          <p:spTgt spid="248837"/>
                                        </p:tgtEl>
                                      </p:cBhvr>
                                    </p:animEffect>
                                    <p:anim calcmode="lin" valueType="num">
                                      <p:cBhvr>
                                        <p:cTn id="69" dur="1822" tmFilter="0,0; 0.14,0.36; 0.43,0.73; 0.71,0.91; 1.0,1.0">
                                          <p:stCondLst>
                                            <p:cond delay="0"/>
                                          </p:stCondLst>
                                        </p:cTn>
                                        <p:tgtEl>
                                          <p:spTgt spid="248837"/>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48837"/>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48837"/>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48837"/>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48837"/>
                                        </p:tgtEl>
                                        <p:attrNameLst>
                                          <p:attrName>ppt_y</p:attrName>
                                        </p:attrNameLst>
                                      </p:cBhvr>
                                      <p:tavLst>
                                        <p:tav tm="0" fmla="#ppt_y-sin(pi*$)/81">
                                          <p:val>
                                            <p:fltVal val="0"/>
                                          </p:val>
                                        </p:tav>
                                        <p:tav tm="100000">
                                          <p:val>
                                            <p:fltVal val="1"/>
                                          </p:val>
                                        </p:tav>
                                      </p:tavLst>
                                    </p:anim>
                                    <p:animScale>
                                      <p:cBhvr>
                                        <p:cTn id="74" dur="26">
                                          <p:stCondLst>
                                            <p:cond delay="650"/>
                                          </p:stCondLst>
                                        </p:cTn>
                                        <p:tgtEl>
                                          <p:spTgt spid="248837"/>
                                        </p:tgtEl>
                                      </p:cBhvr>
                                      <p:to x="100000" y="60000"/>
                                    </p:animScale>
                                    <p:animScale>
                                      <p:cBhvr>
                                        <p:cTn id="75" dur="166" decel="50000">
                                          <p:stCondLst>
                                            <p:cond delay="676"/>
                                          </p:stCondLst>
                                        </p:cTn>
                                        <p:tgtEl>
                                          <p:spTgt spid="248837"/>
                                        </p:tgtEl>
                                      </p:cBhvr>
                                      <p:to x="100000" y="100000"/>
                                    </p:animScale>
                                    <p:animScale>
                                      <p:cBhvr>
                                        <p:cTn id="76" dur="26">
                                          <p:stCondLst>
                                            <p:cond delay="1312"/>
                                          </p:stCondLst>
                                        </p:cTn>
                                        <p:tgtEl>
                                          <p:spTgt spid="248837"/>
                                        </p:tgtEl>
                                      </p:cBhvr>
                                      <p:to x="100000" y="80000"/>
                                    </p:animScale>
                                    <p:animScale>
                                      <p:cBhvr>
                                        <p:cTn id="77" dur="166" decel="50000">
                                          <p:stCondLst>
                                            <p:cond delay="1338"/>
                                          </p:stCondLst>
                                        </p:cTn>
                                        <p:tgtEl>
                                          <p:spTgt spid="248837"/>
                                        </p:tgtEl>
                                      </p:cBhvr>
                                      <p:to x="100000" y="100000"/>
                                    </p:animScale>
                                    <p:animScale>
                                      <p:cBhvr>
                                        <p:cTn id="78" dur="26">
                                          <p:stCondLst>
                                            <p:cond delay="1642"/>
                                          </p:stCondLst>
                                        </p:cTn>
                                        <p:tgtEl>
                                          <p:spTgt spid="248837"/>
                                        </p:tgtEl>
                                      </p:cBhvr>
                                      <p:to x="100000" y="90000"/>
                                    </p:animScale>
                                    <p:animScale>
                                      <p:cBhvr>
                                        <p:cTn id="79" dur="166" decel="50000">
                                          <p:stCondLst>
                                            <p:cond delay="1668"/>
                                          </p:stCondLst>
                                        </p:cTn>
                                        <p:tgtEl>
                                          <p:spTgt spid="248837"/>
                                        </p:tgtEl>
                                      </p:cBhvr>
                                      <p:to x="100000" y="100000"/>
                                    </p:animScale>
                                    <p:animScale>
                                      <p:cBhvr>
                                        <p:cTn id="80" dur="26">
                                          <p:stCondLst>
                                            <p:cond delay="1808"/>
                                          </p:stCondLst>
                                        </p:cTn>
                                        <p:tgtEl>
                                          <p:spTgt spid="248837"/>
                                        </p:tgtEl>
                                      </p:cBhvr>
                                      <p:to x="100000" y="95000"/>
                                    </p:animScale>
                                    <p:animScale>
                                      <p:cBhvr>
                                        <p:cTn id="81" dur="166" decel="50000">
                                          <p:stCondLst>
                                            <p:cond delay="1834"/>
                                          </p:stCondLst>
                                        </p:cTn>
                                        <p:tgtEl>
                                          <p:spTgt spid="248837"/>
                                        </p:tgtEl>
                                      </p:cBhvr>
                                      <p:to x="100000" y="100000"/>
                                    </p:animScale>
                                  </p:childTnLst>
                                </p:cTn>
                              </p:par>
                            </p:childTnLst>
                          </p:cTn>
                        </p:par>
                        <p:par>
                          <p:cTn id="82" fill="hold" nodeType="afterGroup">
                            <p:stCondLst>
                              <p:cond delay="10000"/>
                            </p:stCondLst>
                            <p:childTnLst>
                              <p:par>
                                <p:cTn id="83" presetID="26" presetClass="entr" presetSubtype="0" fill="hold" grpId="0" nodeType="afterEffect">
                                  <p:stCondLst>
                                    <p:cond delay="0"/>
                                  </p:stCondLst>
                                  <p:childTnLst>
                                    <p:set>
                                      <p:cBhvr>
                                        <p:cTn id="84" dur="1" fill="hold">
                                          <p:stCondLst>
                                            <p:cond delay="0"/>
                                          </p:stCondLst>
                                        </p:cTn>
                                        <p:tgtEl>
                                          <p:spTgt spid="248838"/>
                                        </p:tgtEl>
                                        <p:attrNameLst>
                                          <p:attrName>style.visibility</p:attrName>
                                        </p:attrNameLst>
                                      </p:cBhvr>
                                      <p:to>
                                        <p:strVal val="visible"/>
                                      </p:to>
                                    </p:set>
                                    <p:animEffect transition="in" filter="wipe(down)">
                                      <p:cBhvr>
                                        <p:cTn id="85" dur="580">
                                          <p:stCondLst>
                                            <p:cond delay="0"/>
                                          </p:stCondLst>
                                        </p:cTn>
                                        <p:tgtEl>
                                          <p:spTgt spid="248838"/>
                                        </p:tgtEl>
                                      </p:cBhvr>
                                    </p:animEffect>
                                    <p:anim calcmode="lin" valueType="num">
                                      <p:cBhvr>
                                        <p:cTn id="86" dur="1822" tmFilter="0,0; 0.14,0.36; 0.43,0.73; 0.71,0.91; 1.0,1.0">
                                          <p:stCondLst>
                                            <p:cond delay="0"/>
                                          </p:stCondLst>
                                        </p:cTn>
                                        <p:tgtEl>
                                          <p:spTgt spid="248838"/>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48838"/>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48838"/>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48838"/>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48838"/>
                                        </p:tgtEl>
                                        <p:attrNameLst>
                                          <p:attrName>ppt_y</p:attrName>
                                        </p:attrNameLst>
                                      </p:cBhvr>
                                      <p:tavLst>
                                        <p:tav tm="0" fmla="#ppt_y-sin(pi*$)/81">
                                          <p:val>
                                            <p:fltVal val="0"/>
                                          </p:val>
                                        </p:tav>
                                        <p:tav tm="100000">
                                          <p:val>
                                            <p:fltVal val="1"/>
                                          </p:val>
                                        </p:tav>
                                      </p:tavLst>
                                    </p:anim>
                                    <p:animScale>
                                      <p:cBhvr>
                                        <p:cTn id="91" dur="26">
                                          <p:stCondLst>
                                            <p:cond delay="650"/>
                                          </p:stCondLst>
                                        </p:cTn>
                                        <p:tgtEl>
                                          <p:spTgt spid="248838"/>
                                        </p:tgtEl>
                                      </p:cBhvr>
                                      <p:to x="100000" y="60000"/>
                                    </p:animScale>
                                    <p:animScale>
                                      <p:cBhvr>
                                        <p:cTn id="92" dur="166" decel="50000">
                                          <p:stCondLst>
                                            <p:cond delay="676"/>
                                          </p:stCondLst>
                                        </p:cTn>
                                        <p:tgtEl>
                                          <p:spTgt spid="248838"/>
                                        </p:tgtEl>
                                      </p:cBhvr>
                                      <p:to x="100000" y="100000"/>
                                    </p:animScale>
                                    <p:animScale>
                                      <p:cBhvr>
                                        <p:cTn id="93" dur="26">
                                          <p:stCondLst>
                                            <p:cond delay="1312"/>
                                          </p:stCondLst>
                                        </p:cTn>
                                        <p:tgtEl>
                                          <p:spTgt spid="248838"/>
                                        </p:tgtEl>
                                      </p:cBhvr>
                                      <p:to x="100000" y="80000"/>
                                    </p:animScale>
                                    <p:animScale>
                                      <p:cBhvr>
                                        <p:cTn id="94" dur="166" decel="50000">
                                          <p:stCondLst>
                                            <p:cond delay="1338"/>
                                          </p:stCondLst>
                                        </p:cTn>
                                        <p:tgtEl>
                                          <p:spTgt spid="248838"/>
                                        </p:tgtEl>
                                      </p:cBhvr>
                                      <p:to x="100000" y="100000"/>
                                    </p:animScale>
                                    <p:animScale>
                                      <p:cBhvr>
                                        <p:cTn id="95" dur="26">
                                          <p:stCondLst>
                                            <p:cond delay="1642"/>
                                          </p:stCondLst>
                                        </p:cTn>
                                        <p:tgtEl>
                                          <p:spTgt spid="248838"/>
                                        </p:tgtEl>
                                      </p:cBhvr>
                                      <p:to x="100000" y="90000"/>
                                    </p:animScale>
                                    <p:animScale>
                                      <p:cBhvr>
                                        <p:cTn id="96" dur="166" decel="50000">
                                          <p:stCondLst>
                                            <p:cond delay="1668"/>
                                          </p:stCondLst>
                                        </p:cTn>
                                        <p:tgtEl>
                                          <p:spTgt spid="248838"/>
                                        </p:tgtEl>
                                      </p:cBhvr>
                                      <p:to x="100000" y="100000"/>
                                    </p:animScale>
                                    <p:animScale>
                                      <p:cBhvr>
                                        <p:cTn id="97" dur="26">
                                          <p:stCondLst>
                                            <p:cond delay="1808"/>
                                          </p:stCondLst>
                                        </p:cTn>
                                        <p:tgtEl>
                                          <p:spTgt spid="248838"/>
                                        </p:tgtEl>
                                      </p:cBhvr>
                                      <p:to x="100000" y="95000"/>
                                    </p:animScale>
                                    <p:animScale>
                                      <p:cBhvr>
                                        <p:cTn id="98" dur="166" decel="50000">
                                          <p:stCondLst>
                                            <p:cond delay="1834"/>
                                          </p:stCondLst>
                                        </p:cTn>
                                        <p:tgtEl>
                                          <p:spTgt spid="248838"/>
                                        </p:tgtEl>
                                      </p:cBhvr>
                                      <p:to x="100000" y="100000"/>
                                    </p:animScale>
                                  </p:childTnLst>
                                </p:cTn>
                              </p:par>
                            </p:childTnLst>
                          </p:cTn>
                        </p:par>
                        <p:par>
                          <p:cTn id="99" fill="hold" nodeType="afterGroup">
                            <p:stCondLst>
                              <p:cond delay="12000"/>
                            </p:stCondLst>
                            <p:childTnLst>
                              <p:par>
                                <p:cTn id="100" presetID="26" presetClass="entr" presetSubtype="0" fill="hold" grpId="0" nodeType="afterEffect">
                                  <p:stCondLst>
                                    <p:cond delay="0"/>
                                  </p:stCondLst>
                                  <p:childTnLst>
                                    <p:set>
                                      <p:cBhvr>
                                        <p:cTn id="101" dur="1" fill="hold">
                                          <p:stCondLst>
                                            <p:cond delay="0"/>
                                          </p:stCondLst>
                                        </p:cTn>
                                        <p:tgtEl>
                                          <p:spTgt spid="248839"/>
                                        </p:tgtEl>
                                        <p:attrNameLst>
                                          <p:attrName>style.visibility</p:attrName>
                                        </p:attrNameLst>
                                      </p:cBhvr>
                                      <p:to>
                                        <p:strVal val="visible"/>
                                      </p:to>
                                    </p:set>
                                    <p:animEffect transition="in" filter="wipe(down)">
                                      <p:cBhvr>
                                        <p:cTn id="102" dur="580">
                                          <p:stCondLst>
                                            <p:cond delay="0"/>
                                          </p:stCondLst>
                                        </p:cTn>
                                        <p:tgtEl>
                                          <p:spTgt spid="248839"/>
                                        </p:tgtEl>
                                      </p:cBhvr>
                                    </p:animEffect>
                                    <p:anim calcmode="lin" valueType="num">
                                      <p:cBhvr>
                                        <p:cTn id="103" dur="1822" tmFilter="0,0; 0.14,0.36; 0.43,0.73; 0.71,0.91; 1.0,1.0">
                                          <p:stCondLst>
                                            <p:cond delay="0"/>
                                          </p:stCondLst>
                                        </p:cTn>
                                        <p:tgtEl>
                                          <p:spTgt spid="248839"/>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248839"/>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248839"/>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248839"/>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248839"/>
                                        </p:tgtEl>
                                        <p:attrNameLst>
                                          <p:attrName>ppt_y</p:attrName>
                                        </p:attrNameLst>
                                      </p:cBhvr>
                                      <p:tavLst>
                                        <p:tav tm="0" fmla="#ppt_y-sin(pi*$)/81">
                                          <p:val>
                                            <p:fltVal val="0"/>
                                          </p:val>
                                        </p:tav>
                                        <p:tav tm="100000">
                                          <p:val>
                                            <p:fltVal val="1"/>
                                          </p:val>
                                        </p:tav>
                                      </p:tavLst>
                                    </p:anim>
                                    <p:animScale>
                                      <p:cBhvr>
                                        <p:cTn id="108" dur="26">
                                          <p:stCondLst>
                                            <p:cond delay="650"/>
                                          </p:stCondLst>
                                        </p:cTn>
                                        <p:tgtEl>
                                          <p:spTgt spid="248839"/>
                                        </p:tgtEl>
                                      </p:cBhvr>
                                      <p:to x="100000" y="60000"/>
                                    </p:animScale>
                                    <p:animScale>
                                      <p:cBhvr>
                                        <p:cTn id="109" dur="166" decel="50000">
                                          <p:stCondLst>
                                            <p:cond delay="676"/>
                                          </p:stCondLst>
                                        </p:cTn>
                                        <p:tgtEl>
                                          <p:spTgt spid="248839"/>
                                        </p:tgtEl>
                                      </p:cBhvr>
                                      <p:to x="100000" y="100000"/>
                                    </p:animScale>
                                    <p:animScale>
                                      <p:cBhvr>
                                        <p:cTn id="110" dur="26">
                                          <p:stCondLst>
                                            <p:cond delay="1312"/>
                                          </p:stCondLst>
                                        </p:cTn>
                                        <p:tgtEl>
                                          <p:spTgt spid="248839"/>
                                        </p:tgtEl>
                                      </p:cBhvr>
                                      <p:to x="100000" y="80000"/>
                                    </p:animScale>
                                    <p:animScale>
                                      <p:cBhvr>
                                        <p:cTn id="111" dur="166" decel="50000">
                                          <p:stCondLst>
                                            <p:cond delay="1338"/>
                                          </p:stCondLst>
                                        </p:cTn>
                                        <p:tgtEl>
                                          <p:spTgt spid="248839"/>
                                        </p:tgtEl>
                                      </p:cBhvr>
                                      <p:to x="100000" y="100000"/>
                                    </p:animScale>
                                    <p:animScale>
                                      <p:cBhvr>
                                        <p:cTn id="112" dur="26">
                                          <p:stCondLst>
                                            <p:cond delay="1642"/>
                                          </p:stCondLst>
                                        </p:cTn>
                                        <p:tgtEl>
                                          <p:spTgt spid="248839"/>
                                        </p:tgtEl>
                                      </p:cBhvr>
                                      <p:to x="100000" y="90000"/>
                                    </p:animScale>
                                    <p:animScale>
                                      <p:cBhvr>
                                        <p:cTn id="113" dur="166" decel="50000">
                                          <p:stCondLst>
                                            <p:cond delay="1668"/>
                                          </p:stCondLst>
                                        </p:cTn>
                                        <p:tgtEl>
                                          <p:spTgt spid="248839"/>
                                        </p:tgtEl>
                                      </p:cBhvr>
                                      <p:to x="100000" y="100000"/>
                                    </p:animScale>
                                    <p:animScale>
                                      <p:cBhvr>
                                        <p:cTn id="114" dur="26">
                                          <p:stCondLst>
                                            <p:cond delay="1808"/>
                                          </p:stCondLst>
                                        </p:cTn>
                                        <p:tgtEl>
                                          <p:spTgt spid="248839"/>
                                        </p:tgtEl>
                                      </p:cBhvr>
                                      <p:to x="100000" y="95000"/>
                                    </p:animScale>
                                    <p:animScale>
                                      <p:cBhvr>
                                        <p:cTn id="115" dur="166" decel="50000">
                                          <p:stCondLst>
                                            <p:cond delay="1834"/>
                                          </p:stCondLst>
                                        </p:cTn>
                                        <p:tgtEl>
                                          <p:spTgt spid="248839"/>
                                        </p:tgtEl>
                                      </p:cBhvr>
                                      <p:to x="100000" y="100000"/>
                                    </p:animScale>
                                  </p:childTnLst>
                                </p:cTn>
                              </p:par>
                            </p:childTnLst>
                          </p:cTn>
                        </p:par>
                        <p:par>
                          <p:cTn id="116" fill="hold" nodeType="afterGroup">
                            <p:stCondLst>
                              <p:cond delay="14000"/>
                            </p:stCondLst>
                            <p:childTnLst>
                              <p:par>
                                <p:cTn id="117" presetID="26" presetClass="entr" presetSubtype="0" fill="hold" grpId="0" nodeType="afterEffect">
                                  <p:stCondLst>
                                    <p:cond delay="0"/>
                                  </p:stCondLst>
                                  <p:childTnLst>
                                    <p:set>
                                      <p:cBhvr>
                                        <p:cTn id="118" dur="1" fill="hold">
                                          <p:stCondLst>
                                            <p:cond delay="0"/>
                                          </p:stCondLst>
                                        </p:cTn>
                                        <p:tgtEl>
                                          <p:spTgt spid="248840"/>
                                        </p:tgtEl>
                                        <p:attrNameLst>
                                          <p:attrName>style.visibility</p:attrName>
                                        </p:attrNameLst>
                                      </p:cBhvr>
                                      <p:to>
                                        <p:strVal val="visible"/>
                                      </p:to>
                                    </p:set>
                                    <p:animEffect transition="in" filter="wipe(down)">
                                      <p:cBhvr>
                                        <p:cTn id="119" dur="580">
                                          <p:stCondLst>
                                            <p:cond delay="0"/>
                                          </p:stCondLst>
                                        </p:cTn>
                                        <p:tgtEl>
                                          <p:spTgt spid="248840"/>
                                        </p:tgtEl>
                                      </p:cBhvr>
                                    </p:animEffect>
                                    <p:anim calcmode="lin" valueType="num">
                                      <p:cBhvr>
                                        <p:cTn id="120" dur="1822" tmFilter="0,0; 0.14,0.36; 0.43,0.73; 0.71,0.91; 1.0,1.0">
                                          <p:stCondLst>
                                            <p:cond delay="0"/>
                                          </p:stCondLst>
                                        </p:cTn>
                                        <p:tgtEl>
                                          <p:spTgt spid="248840"/>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48840"/>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48840"/>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48840"/>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48840"/>
                                        </p:tgtEl>
                                        <p:attrNameLst>
                                          <p:attrName>ppt_y</p:attrName>
                                        </p:attrNameLst>
                                      </p:cBhvr>
                                      <p:tavLst>
                                        <p:tav tm="0" fmla="#ppt_y-sin(pi*$)/81">
                                          <p:val>
                                            <p:fltVal val="0"/>
                                          </p:val>
                                        </p:tav>
                                        <p:tav tm="100000">
                                          <p:val>
                                            <p:fltVal val="1"/>
                                          </p:val>
                                        </p:tav>
                                      </p:tavLst>
                                    </p:anim>
                                    <p:animScale>
                                      <p:cBhvr>
                                        <p:cTn id="125" dur="26">
                                          <p:stCondLst>
                                            <p:cond delay="650"/>
                                          </p:stCondLst>
                                        </p:cTn>
                                        <p:tgtEl>
                                          <p:spTgt spid="248840"/>
                                        </p:tgtEl>
                                      </p:cBhvr>
                                      <p:to x="100000" y="60000"/>
                                    </p:animScale>
                                    <p:animScale>
                                      <p:cBhvr>
                                        <p:cTn id="126" dur="166" decel="50000">
                                          <p:stCondLst>
                                            <p:cond delay="676"/>
                                          </p:stCondLst>
                                        </p:cTn>
                                        <p:tgtEl>
                                          <p:spTgt spid="248840"/>
                                        </p:tgtEl>
                                      </p:cBhvr>
                                      <p:to x="100000" y="100000"/>
                                    </p:animScale>
                                    <p:animScale>
                                      <p:cBhvr>
                                        <p:cTn id="127" dur="26">
                                          <p:stCondLst>
                                            <p:cond delay="1312"/>
                                          </p:stCondLst>
                                        </p:cTn>
                                        <p:tgtEl>
                                          <p:spTgt spid="248840"/>
                                        </p:tgtEl>
                                      </p:cBhvr>
                                      <p:to x="100000" y="80000"/>
                                    </p:animScale>
                                    <p:animScale>
                                      <p:cBhvr>
                                        <p:cTn id="128" dur="166" decel="50000">
                                          <p:stCondLst>
                                            <p:cond delay="1338"/>
                                          </p:stCondLst>
                                        </p:cTn>
                                        <p:tgtEl>
                                          <p:spTgt spid="248840"/>
                                        </p:tgtEl>
                                      </p:cBhvr>
                                      <p:to x="100000" y="100000"/>
                                    </p:animScale>
                                    <p:animScale>
                                      <p:cBhvr>
                                        <p:cTn id="129" dur="26">
                                          <p:stCondLst>
                                            <p:cond delay="1642"/>
                                          </p:stCondLst>
                                        </p:cTn>
                                        <p:tgtEl>
                                          <p:spTgt spid="248840"/>
                                        </p:tgtEl>
                                      </p:cBhvr>
                                      <p:to x="100000" y="90000"/>
                                    </p:animScale>
                                    <p:animScale>
                                      <p:cBhvr>
                                        <p:cTn id="130" dur="166" decel="50000">
                                          <p:stCondLst>
                                            <p:cond delay="1668"/>
                                          </p:stCondLst>
                                        </p:cTn>
                                        <p:tgtEl>
                                          <p:spTgt spid="248840"/>
                                        </p:tgtEl>
                                      </p:cBhvr>
                                      <p:to x="100000" y="100000"/>
                                    </p:animScale>
                                    <p:animScale>
                                      <p:cBhvr>
                                        <p:cTn id="131" dur="26">
                                          <p:stCondLst>
                                            <p:cond delay="1808"/>
                                          </p:stCondLst>
                                        </p:cTn>
                                        <p:tgtEl>
                                          <p:spTgt spid="248840"/>
                                        </p:tgtEl>
                                      </p:cBhvr>
                                      <p:to x="100000" y="95000"/>
                                    </p:animScale>
                                    <p:animScale>
                                      <p:cBhvr>
                                        <p:cTn id="132" dur="166" decel="50000">
                                          <p:stCondLst>
                                            <p:cond delay="1834"/>
                                          </p:stCondLst>
                                        </p:cTn>
                                        <p:tgtEl>
                                          <p:spTgt spid="2488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33" fill="hold" display="0">
                  <p:stCondLst>
                    <p:cond delay="indefinite"/>
                  </p:stCondLst>
                  <p:endCondLst>
                    <p:cond evt="onPrev" delay="0">
                      <p:tgtEl>
                        <p:sldTgt/>
                      </p:tgtEl>
                    </p:cond>
                    <p:cond evt="onStopAudio" delay="0">
                      <p:tgtEl>
                        <p:sldTgt/>
                      </p:tgtEl>
                    </p:cond>
                  </p:endCondLst>
                </p:cTn>
                <p:tgtEl>
                  <p:spTgt spid="17"/>
                </p:tgtEl>
              </p:cMediaNode>
            </p:audio>
          </p:childTnLst>
        </p:cTn>
      </p:par>
    </p:tnLst>
    <p:bldLst>
      <p:bldP spid="248834" grpId="0"/>
      <p:bldP spid="248835" grpId="0" animBg="1"/>
      <p:bldP spid="248836" grpId="0" animBg="1"/>
      <p:bldP spid="248837" grpId="0" animBg="1"/>
      <p:bldP spid="248838" grpId="0" animBg="1"/>
      <p:bldP spid="248839" grpId="0" animBg="1"/>
      <p:bldP spid="248840" grpId="0" animBg="1"/>
      <p:bldP spid="248841" grpId="0" animBg="1"/>
      <p:bldP spid="248842" grpId="0" animBg="1"/>
      <p:bldP spid="248843" grpId="0" animBg="1"/>
      <p:bldP spid="248844" grpId="0" animBg="1"/>
      <p:bldP spid="248845" grpId="0" animBg="1"/>
      <p:bldP spid="2488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236"/>
            <a:ext cx="10515600" cy="914400"/>
          </a:xfrm>
        </p:spPr>
        <p:txBody>
          <a:bodyPr/>
          <a:lstStyle/>
          <a:p>
            <a:pPr>
              <a:defRPr/>
            </a:pPr>
            <a:r>
              <a:rPr lang="en-US" sz="3600" dirty="0" err="1" smtClean="0">
                <a:solidFill>
                  <a:schemeClr val="bg1"/>
                </a:solidFill>
              </a:rPr>
              <a:t>Analysing</a:t>
            </a:r>
            <a:r>
              <a:rPr lang="en-US" sz="3600" dirty="0" smtClean="0">
                <a:solidFill>
                  <a:schemeClr val="bg1"/>
                </a:solidFill>
              </a:rPr>
              <a:t> Academic Texts </a:t>
            </a:r>
            <a:endParaRPr lang="en-US" sz="3600" dirty="0">
              <a:solidFill>
                <a:schemeClr val="bg1"/>
              </a:solidFill>
            </a:endParaRPr>
          </a:p>
        </p:txBody>
      </p:sp>
      <p:sp>
        <p:nvSpPr>
          <p:cNvPr id="3" name="Content Placeholder 2"/>
          <p:cNvSpPr>
            <a:spLocks noGrp="1"/>
          </p:cNvSpPr>
          <p:nvPr>
            <p:ph idx="4294967295"/>
          </p:nvPr>
        </p:nvSpPr>
        <p:spPr>
          <a:xfrm>
            <a:off x="190501" y="914400"/>
            <a:ext cx="12001500" cy="5259388"/>
          </a:xfrm>
          <a:prstGeom prst="rect">
            <a:avLst/>
          </a:prstGeom>
        </p:spPr>
        <p:txBody>
          <a:bodyPr/>
          <a:lstStyle/>
          <a:p>
            <a:pPr>
              <a:defRPr/>
            </a:pPr>
            <a:r>
              <a:rPr lang="en-US" dirty="0" smtClean="0">
                <a:latin typeface="+mj-lt"/>
              </a:rPr>
              <a:t>Do a quick survey:  Check the headings and subheadings.  Do you understand what these are saying?  Use a dictionary to help you understand words you are not sure about.</a:t>
            </a:r>
          </a:p>
          <a:p>
            <a:pPr>
              <a:defRPr/>
            </a:pPr>
            <a:r>
              <a:rPr lang="en-US" dirty="0" smtClean="0">
                <a:latin typeface="+mj-lt"/>
              </a:rPr>
              <a:t>Change subheadings into questions, e.g. what is….?  Why did…?</a:t>
            </a:r>
          </a:p>
          <a:p>
            <a:pPr>
              <a:defRPr/>
            </a:pPr>
            <a:r>
              <a:rPr lang="en-US" dirty="0" smtClean="0">
                <a:latin typeface="+mj-lt"/>
              </a:rPr>
              <a:t>Find the answer to your questions in the paragraphs which follow and highlight or </a:t>
            </a:r>
            <a:r>
              <a:rPr lang="en-US" u="sng" dirty="0" smtClean="0">
                <a:latin typeface="+mj-lt"/>
              </a:rPr>
              <a:t>underline keywords </a:t>
            </a:r>
            <a:r>
              <a:rPr lang="en-US" dirty="0" smtClean="0">
                <a:latin typeface="+mj-lt"/>
              </a:rPr>
              <a:t>and segment and label paragraphs</a:t>
            </a:r>
          </a:p>
          <a:p>
            <a:pPr>
              <a:defRPr/>
            </a:pPr>
            <a:endParaRPr lang="en-US" dirty="0" smtClean="0">
              <a:latin typeface="+mj-lt"/>
            </a:endParaRPr>
          </a:p>
          <a:p>
            <a:pPr>
              <a:defRPr/>
            </a:pPr>
            <a:r>
              <a:rPr lang="en-US" dirty="0" smtClean="0">
                <a:latin typeface="+mj-lt"/>
              </a:rPr>
              <a:t>Now that you have a </a:t>
            </a:r>
            <a:r>
              <a:rPr lang="en-US" u="sng" dirty="0" smtClean="0">
                <a:latin typeface="+mj-lt"/>
              </a:rPr>
              <a:t>global view </a:t>
            </a:r>
            <a:r>
              <a:rPr lang="en-US" dirty="0" smtClean="0">
                <a:latin typeface="+mj-lt"/>
              </a:rPr>
              <a:t>of the section of work, you need to take a closer look and </a:t>
            </a:r>
            <a:r>
              <a:rPr lang="en-US" dirty="0" err="1" smtClean="0">
                <a:latin typeface="+mj-lt"/>
              </a:rPr>
              <a:t>analyse</a:t>
            </a:r>
            <a:r>
              <a:rPr lang="en-US" dirty="0" smtClean="0">
                <a:latin typeface="+mj-lt"/>
              </a:rPr>
              <a:t> what it says?</a:t>
            </a:r>
          </a:p>
        </p:txBody>
      </p:sp>
      <p:pic>
        <p:nvPicPr>
          <p:cNvPr id="4" name="~PP3499.WAV">
            <a:hlinkClick r:id="" action="ppaction://media"/>
          </p:cNvPr>
          <p:cNvPicPr>
            <a:picLocks noRot="1" noChangeAspect="1"/>
          </p:cNvPicPr>
          <p:nvPr>
            <a:wavAudioFile r:embed="rId1" name="~PP3499.WAV"/>
          </p:nvPr>
        </p:nvPicPr>
        <p:blipFill>
          <a:blip r:embed="rId3"/>
          <a:stretch>
            <a:fillRect/>
          </a:stretch>
        </p:blipFill>
        <p:spPr>
          <a:xfrm>
            <a:off x="11518900" y="6184900"/>
            <a:ext cx="304800" cy="304800"/>
          </a:xfrm>
          <a:prstGeom prst="rect">
            <a:avLst/>
          </a:prstGeom>
        </p:spPr>
      </p:pic>
    </p:spTree>
  </p:cSld>
  <p:clrMapOvr>
    <a:masterClrMapping/>
  </p:clrMapOvr>
  <p:transition advTm="565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189038"/>
            <a:ext cx="12192000" cy="5668962"/>
          </a:xfrm>
        </p:spPr>
        <p:txBody>
          <a:bodyPr/>
          <a:lstStyle/>
          <a:p>
            <a:pPr>
              <a:buFont typeface="Arial" pitchFamily="34" charset="0"/>
              <a:buChar char="•"/>
              <a:defRPr/>
            </a:pPr>
            <a:r>
              <a:rPr lang="en-US" sz="2800" dirty="0" smtClean="0">
                <a:latin typeface="+mj-lt"/>
              </a:rPr>
              <a:t>What is my PURPOSE for reading and thinking about this topic?</a:t>
            </a:r>
          </a:p>
          <a:p>
            <a:pPr>
              <a:buFont typeface="Arial" pitchFamily="34" charset="0"/>
              <a:buChar char="•"/>
              <a:defRPr/>
            </a:pPr>
            <a:r>
              <a:rPr lang="en-US" sz="2800" dirty="0" smtClean="0">
                <a:latin typeface="+mj-lt"/>
              </a:rPr>
              <a:t>What do I already know about this topic?</a:t>
            </a:r>
          </a:p>
          <a:p>
            <a:pPr>
              <a:buFont typeface="Arial" pitchFamily="34" charset="0"/>
              <a:buChar char="•"/>
              <a:defRPr/>
            </a:pPr>
            <a:r>
              <a:rPr lang="en-US" sz="2800" dirty="0" smtClean="0">
                <a:latin typeface="+mj-lt"/>
              </a:rPr>
              <a:t>What is my point of view on this topic?</a:t>
            </a:r>
          </a:p>
          <a:p>
            <a:pPr>
              <a:buFont typeface="Arial" pitchFamily="34" charset="0"/>
              <a:buChar char="•"/>
              <a:defRPr/>
            </a:pPr>
            <a:r>
              <a:rPr lang="en-US" sz="2800" dirty="0" smtClean="0">
                <a:latin typeface="+mj-lt"/>
              </a:rPr>
              <a:t>What are my assumptions about this topic?</a:t>
            </a:r>
          </a:p>
          <a:p>
            <a:pPr>
              <a:buFont typeface="Arial" pitchFamily="34" charset="0"/>
              <a:buChar char="•"/>
              <a:defRPr/>
            </a:pPr>
            <a:r>
              <a:rPr lang="en-US" sz="2800" dirty="0" smtClean="0">
                <a:latin typeface="+mj-lt"/>
              </a:rPr>
              <a:t>What questions do I have about this topic?</a:t>
            </a:r>
          </a:p>
          <a:p>
            <a:pPr>
              <a:buFont typeface="Arial" pitchFamily="34" charset="0"/>
              <a:buChar char="•"/>
              <a:defRPr/>
            </a:pPr>
            <a:r>
              <a:rPr lang="en-US" sz="2800" dirty="0" smtClean="0">
                <a:latin typeface="+mj-lt"/>
              </a:rPr>
              <a:t>What information is most relevant to my question?</a:t>
            </a:r>
          </a:p>
          <a:p>
            <a:pPr>
              <a:buFont typeface="Arial" pitchFamily="34" charset="0"/>
              <a:buChar char="•"/>
              <a:defRPr/>
            </a:pPr>
            <a:r>
              <a:rPr lang="en-US" sz="2800" dirty="0" smtClean="0">
                <a:latin typeface="+mj-lt"/>
              </a:rPr>
              <a:t>What theories and concepts will answer my question?</a:t>
            </a:r>
          </a:p>
          <a:p>
            <a:pPr>
              <a:buFont typeface="Arial" pitchFamily="34" charset="0"/>
              <a:buChar char="•"/>
              <a:defRPr/>
            </a:pPr>
            <a:r>
              <a:rPr lang="en-US" sz="2800" dirty="0" smtClean="0">
                <a:latin typeface="+mj-lt"/>
              </a:rPr>
              <a:t>What conclusions can I draw?</a:t>
            </a:r>
          </a:p>
          <a:p>
            <a:pPr>
              <a:buFont typeface="Arial" pitchFamily="34" charset="0"/>
              <a:buChar char="•"/>
              <a:defRPr/>
            </a:pPr>
            <a:endParaRPr lang="en-US" sz="2800" b="1" dirty="0" smtClean="0">
              <a:solidFill>
                <a:srgbClr val="C00000"/>
              </a:solidFill>
              <a:effectLst>
                <a:outerShdw blurRad="38100" dist="38100" dir="2700000" algn="tl">
                  <a:srgbClr val="000000">
                    <a:alpha val="43137"/>
                  </a:srgbClr>
                </a:outerShdw>
              </a:effectLst>
            </a:endParaRPr>
          </a:p>
          <a:p>
            <a:pPr>
              <a:buFont typeface="Arial" pitchFamily="34" charset="0"/>
              <a:buChar char="•"/>
              <a:defRPr/>
            </a:pPr>
            <a:endParaRPr lang="en-US" sz="2800" b="1" dirty="0" smtClean="0">
              <a:solidFill>
                <a:srgbClr val="C00000"/>
              </a:solidFill>
              <a:effectLst>
                <a:outerShdw blurRad="38100" dist="38100" dir="2700000" algn="tl">
                  <a:srgbClr val="000000">
                    <a:alpha val="43137"/>
                  </a:srgbClr>
                </a:outerShdw>
              </a:effectLst>
            </a:endParaRPr>
          </a:p>
          <a:p>
            <a:pPr>
              <a:buFont typeface="Arial" pitchFamily="34" charset="0"/>
              <a:buChar char="•"/>
              <a:defRPr/>
            </a:pPr>
            <a:endParaRPr lang="en-US" sz="2800" b="1" dirty="0" smtClean="0">
              <a:solidFill>
                <a:srgbClr val="C00000"/>
              </a:solidFill>
              <a:effectLst>
                <a:outerShdw blurRad="38100" dist="38100" dir="2700000" algn="tl">
                  <a:srgbClr val="000000">
                    <a:alpha val="43137"/>
                  </a:srgbClr>
                </a:outerShdw>
              </a:effectLst>
            </a:endParaRPr>
          </a:p>
          <a:p>
            <a:pPr>
              <a:defRPr/>
            </a:pPr>
            <a:endParaRPr lang="en-US" sz="3600" b="1" dirty="0">
              <a:solidFill>
                <a:srgbClr val="C00000"/>
              </a:solidFill>
            </a:endParaRPr>
          </a:p>
        </p:txBody>
      </p:sp>
      <p:sp>
        <p:nvSpPr>
          <p:cNvPr id="5" name="Title 4"/>
          <p:cNvSpPr>
            <a:spLocks noGrp="1"/>
          </p:cNvSpPr>
          <p:nvPr>
            <p:ph type="title"/>
          </p:nvPr>
        </p:nvSpPr>
        <p:spPr>
          <a:xfrm>
            <a:off x="0" y="143220"/>
            <a:ext cx="10515600" cy="627962"/>
          </a:xfrm>
        </p:spPr>
        <p:txBody>
          <a:bodyPr/>
          <a:lstStyle/>
          <a:p>
            <a:pPr>
              <a:defRPr/>
            </a:pPr>
            <a:r>
              <a:rPr lang="en-US" sz="3600" dirty="0" smtClean="0">
                <a:solidFill>
                  <a:schemeClr val="bg1"/>
                </a:solidFill>
              </a:rPr>
              <a:t>Reading an academic text:</a:t>
            </a:r>
          </a:p>
        </p:txBody>
      </p:sp>
      <p:pic>
        <p:nvPicPr>
          <p:cNvPr id="4" name="~PP586.WAV">
            <a:hlinkClick r:id="" action="ppaction://media"/>
          </p:cNvPr>
          <p:cNvPicPr>
            <a:picLocks noRot="1" noChangeAspect="1"/>
          </p:cNvPicPr>
          <p:nvPr>
            <a:wavAudioFile r:embed="rId1" name="~PP586.WAV"/>
          </p:nvPr>
        </p:nvPicPr>
        <p:blipFill>
          <a:blip r:embed="rId3"/>
          <a:stretch>
            <a:fillRect/>
          </a:stretch>
        </p:blipFill>
        <p:spPr>
          <a:xfrm>
            <a:off x="11518900" y="6184900"/>
            <a:ext cx="304800" cy="304800"/>
          </a:xfrm>
          <a:prstGeom prst="rect">
            <a:avLst/>
          </a:prstGeom>
        </p:spPr>
      </p:pic>
    </p:spTree>
  </p:cSld>
  <p:clrMapOvr>
    <a:masterClrMapping/>
  </p:clrMapOvr>
  <p:transition advTm="4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337"/>
            <a:ext cx="12192000" cy="920750"/>
          </a:xfrm>
        </p:spPr>
        <p:txBody>
          <a:bodyPr/>
          <a:lstStyle/>
          <a:p>
            <a:pPr>
              <a:defRPr/>
            </a:pPr>
            <a:r>
              <a:rPr lang="en-US" sz="4000" dirty="0" smtClean="0">
                <a:solidFill>
                  <a:schemeClr val="bg1"/>
                </a:solidFill>
              </a:rPr>
              <a:t>Critical Analysis of Academic Texts</a:t>
            </a:r>
            <a:endParaRPr lang="en-US" sz="4000" dirty="0">
              <a:solidFill>
                <a:schemeClr val="bg1"/>
              </a:solidFill>
            </a:endParaRPr>
          </a:p>
        </p:txBody>
      </p:sp>
      <p:sp>
        <p:nvSpPr>
          <p:cNvPr id="3" name="Content Placeholder 2"/>
          <p:cNvSpPr>
            <a:spLocks noGrp="1"/>
          </p:cNvSpPr>
          <p:nvPr>
            <p:ph idx="4294967295"/>
          </p:nvPr>
        </p:nvSpPr>
        <p:spPr>
          <a:xfrm>
            <a:off x="0" y="920750"/>
            <a:ext cx="12192000" cy="5786437"/>
          </a:xfrm>
          <a:prstGeom prst="rect">
            <a:avLst/>
          </a:prstGeom>
        </p:spPr>
        <p:txBody>
          <a:bodyPr/>
          <a:lstStyle/>
          <a:p>
            <a:pPr>
              <a:defRPr/>
            </a:pPr>
            <a:r>
              <a:rPr lang="en-US" dirty="0" smtClean="0">
                <a:latin typeface="+mj-lt"/>
              </a:rPr>
              <a:t>Use the following words to help you lift important concepts out of the text and to learn to think critically: who, what, where, when, why and how, e.g. </a:t>
            </a:r>
          </a:p>
          <a:p>
            <a:pPr>
              <a:defRPr/>
            </a:pPr>
            <a:r>
              <a:rPr lang="en-US" dirty="0" smtClean="0">
                <a:latin typeface="+mj-lt"/>
              </a:rPr>
              <a:t>what is the author’s position on this topic, </a:t>
            </a:r>
          </a:p>
          <a:p>
            <a:pPr>
              <a:buFont typeface="Arial" charset="0"/>
              <a:buNone/>
              <a:defRPr/>
            </a:pPr>
            <a:endParaRPr lang="en-US" dirty="0" smtClean="0">
              <a:latin typeface="+mj-lt"/>
            </a:endParaRPr>
          </a:p>
          <a:p>
            <a:pPr>
              <a:defRPr/>
            </a:pPr>
            <a:r>
              <a:rPr lang="en-US" dirty="0" smtClean="0">
                <a:latin typeface="+mj-lt"/>
              </a:rPr>
              <a:t>what reasons does he give to prove his position?  </a:t>
            </a:r>
          </a:p>
          <a:p>
            <a:pPr>
              <a:defRPr/>
            </a:pPr>
            <a:endParaRPr lang="en-US" dirty="0" smtClean="0">
              <a:latin typeface="+mj-lt"/>
            </a:endParaRPr>
          </a:p>
          <a:p>
            <a:pPr>
              <a:defRPr/>
            </a:pPr>
            <a:r>
              <a:rPr lang="en-US" dirty="0" smtClean="0">
                <a:latin typeface="+mj-lt"/>
              </a:rPr>
              <a:t>Why does author X handle the topic this way? </a:t>
            </a:r>
          </a:p>
          <a:p>
            <a:pPr>
              <a:defRPr/>
            </a:pPr>
            <a:endParaRPr lang="en-US" dirty="0" smtClean="0">
              <a:latin typeface="+mj-lt"/>
            </a:endParaRPr>
          </a:p>
          <a:p>
            <a:pPr>
              <a:defRPr/>
            </a:pPr>
            <a:r>
              <a:rPr lang="en-US" dirty="0" smtClean="0">
                <a:latin typeface="+mj-lt"/>
              </a:rPr>
              <a:t> What does author Y say about the same topic</a:t>
            </a:r>
          </a:p>
          <a:p>
            <a:pPr>
              <a:buFont typeface="Arial" charset="0"/>
              <a:buNone/>
              <a:defRPr/>
            </a:pPr>
            <a:endParaRPr lang="en-US" u="sng" dirty="0" smtClean="0">
              <a:latin typeface="+mj-lt"/>
            </a:endParaRPr>
          </a:p>
          <a:p>
            <a:pPr>
              <a:defRPr/>
            </a:pPr>
            <a:r>
              <a:rPr lang="en-US" dirty="0" smtClean="0">
                <a:latin typeface="+mj-lt"/>
              </a:rPr>
              <a:t>Refer to the list of </a:t>
            </a:r>
            <a:r>
              <a:rPr lang="en-US" u="sng" dirty="0" smtClean="0">
                <a:latin typeface="+mj-lt"/>
              </a:rPr>
              <a:t>Socrates questions </a:t>
            </a:r>
            <a:r>
              <a:rPr lang="en-US" dirty="0" smtClean="0">
                <a:latin typeface="+mj-lt"/>
              </a:rPr>
              <a:t>in the attached word document to help with questions.</a:t>
            </a:r>
          </a:p>
        </p:txBody>
      </p:sp>
      <p:pic>
        <p:nvPicPr>
          <p:cNvPr id="4" name="~PP470.WAV">
            <a:hlinkClick r:id="" action="ppaction://media"/>
          </p:cNvPr>
          <p:cNvPicPr>
            <a:picLocks noRot="1" noChangeAspect="1"/>
          </p:cNvPicPr>
          <p:nvPr>
            <a:wavAudioFile r:embed="rId1" name="~PP470.WAV"/>
          </p:nvPr>
        </p:nvPicPr>
        <p:blipFill>
          <a:blip r:embed="rId3"/>
          <a:stretch>
            <a:fillRect/>
          </a:stretch>
        </p:blipFill>
        <p:spPr>
          <a:xfrm>
            <a:off x="11518900" y="6184900"/>
            <a:ext cx="304800" cy="304800"/>
          </a:xfrm>
          <a:prstGeom prst="rect">
            <a:avLst/>
          </a:prstGeom>
        </p:spPr>
      </p:pic>
    </p:spTree>
  </p:cSld>
  <p:clrMapOvr>
    <a:masterClrMapping/>
  </p:clrMapOvr>
  <p:transition advTm="610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618"/>
            <a:ext cx="10515600" cy="1325563"/>
          </a:xfrm>
        </p:spPr>
        <p:txBody>
          <a:bodyPr/>
          <a:lstStyle/>
          <a:p>
            <a:pPr>
              <a:defRPr/>
            </a:pPr>
            <a:r>
              <a:rPr lang="en-US" sz="3600" dirty="0" smtClean="0">
                <a:solidFill>
                  <a:schemeClr val="bg1"/>
                </a:solidFill>
              </a:rPr>
              <a:t>Testing comprehension</a:t>
            </a:r>
            <a:endParaRPr lang="en-US" sz="3600" dirty="0">
              <a:solidFill>
                <a:schemeClr val="bg1"/>
              </a:solidFill>
            </a:endParaRPr>
          </a:p>
        </p:txBody>
      </p:sp>
      <p:sp>
        <p:nvSpPr>
          <p:cNvPr id="3" name="Text Placeholder 2"/>
          <p:cNvSpPr>
            <a:spLocks noGrp="1"/>
          </p:cNvSpPr>
          <p:nvPr>
            <p:ph type="body" sz="quarter" idx="10"/>
          </p:nvPr>
        </p:nvSpPr>
        <p:spPr>
          <a:xfrm>
            <a:off x="0" y="914400"/>
            <a:ext cx="11988800" cy="5715000"/>
          </a:xfrm>
        </p:spPr>
        <p:txBody>
          <a:bodyPr/>
          <a:lstStyle/>
          <a:p>
            <a:pPr>
              <a:defRPr/>
            </a:pPr>
            <a:r>
              <a:rPr lang="en-US" sz="2800" dirty="0" smtClean="0">
                <a:latin typeface="+mj-lt"/>
              </a:rPr>
              <a:t>ACTIVITY – </a:t>
            </a:r>
          </a:p>
          <a:p>
            <a:pPr>
              <a:defRPr/>
            </a:pPr>
            <a:endParaRPr lang="en-US" sz="2400" b="1" dirty="0" smtClean="0">
              <a:solidFill>
                <a:srgbClr val="C00000"/>
              </a:solidFill>
              <a:effectLst>
                <a:outerShdw blurRad="38100" dist="38100" dir="2700000" algn="tl">
                  <a:srgbClr val="000000">
                    <a:alpha val="43137"/>
                  </a:srgbClr>
                </a:outerShdw>
              </a:effectLst>
            </a:endParaRPr>
          </a:p>
          <a:p>
            <a:pPr>
              <a:defRPr/>
            </a:pPr>
            <a:r>
              <a:rPr lang="en-US" sz="2800" dirty="0" smtClean="0"/>
              <a:t>Can you </a:t>
            </a:r>
            <a:r>
              <a:rPr lang="en-US" sz="2800" u="sng" dirty="0" smtClean="0"/>
              <a:t>rewrite what you have read or studied into you own words?</a:t>
            </a:r>
          </a:p>
          <a:p>
            <a:pPr>
              <a:defRPr/>
            </a:pPr>
            <a:r>
              <a:rPr lang="en-US" sz="2800" dirty="0" smtClean="0"/>
              <a:t>READ A SECTION OF WORK OR PARAGRAPH.  NOW ASK YOURSELF:  Do I understand what I’ve just read?  How would I explain it to someone else?  (perhaps 5 </a:t>
            </a:r>
            <a:r>
              <a:rPr lang="en-US" sz="2800" dirty="0" err="1" smtClean="0"/>
              <a:t>mins</a:t>
            </a:r>
            <a:r>
              <a:rPr lang="en-US" sz="2800" dirty="0" smtClean="0"/>
              <a:t> in tutorial time could be taken for this)</a:t>
            </a:r>
          </a:p>
          <a:p>
            <a:pPr>
              <a:defRPr/>
            </a:pPr>
            <a:r>
              <a:rPr lang="en-US" sz="2800" dirty="0" smtClean="0"/>
              <a:t>Then rewrite it in your own words.</a:t>
            </a:r>
          </a:p>
          <a:p>
            <a:pPr>
              <a:defRPr/>
            </a:pPr>
            <a:r>
              <a:rPr lang="en-US" sz="2800" dirty="0" smtClean="0"/>
              <a:t>Now that you have an understanding of the section you have read, you need to rework it into a useful note.  </a:t>
            </a:r>
          </a:p>
          <a:p>
            <a:pPr>
              <a:defRPr/>
            </a:pPr>
            <a:endParaRPr lang="en-US" sz="2800" dirty="0" smtClean="0"/>
          </a:p>
        </p:txBody>
      </p:sp>
      <p:pic>
        <p:nvPicPr>
          <p:cNvPr id="4" name="~PP3856.WAV">
            <a:hlinkClick r:id="" action="ppaction://media"/>
          </p:cNvPr>
          <p:cNvPicPr>
            <a:picLocks noRot="1" noChangeAspect="1"/>
          </p:cNvPicPr>
          <p:nvPr>
            <a:wavAudioFile r:embed="rId1" name="~PP3856.WAV"/>
          </p:nvPr>
        </p:nvPicPr>
        <p:blipFill>
          <a:blip r:embed="rId3"/>
          <a:stretch>
            <a:fillRect/>
          </a:stretch>
        </p:blipFill>
        <p:spPr>
          <a:xfrm>
            <a:off x="11518900" y="6184900"/>
            <a:ext cx="304800" cy="304800"/>
          </a:xfrm>
          <a:prstGeom prst="rect">
            <a:avLst/>
          </a:prstGeom>
        </p:spPr>
      </p:pic>
    </p:spTree>
  </p:cSld>
  <p:clrMapOvr>
    <a:masterClrMapping/>
  </p:clrMapOvr>
  <p:transition advTm="319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884</Words>
  <Application>Microsoft Office PowerPoint</Application>
  <PresentationFormat>Custom</PresentationFormat>
  <Paragraphs>87</Paragraphs>
  <Slides>9</Slides>
  <Notes>4</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Pre-Reading</vt:lpstr>
      <vt:lpstr>Slide 5</vt:lpstr>
      <vt:lpstr>Analysing Academic Texts </vt:lpstr>
      <vt:lpstr>Reading an academic text:</vt:lpstr>
      <vt:lpstr>Critical Analysis of Academic Texts</vt:lpstr>
      <vt:lpstr>Testing comprehension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amilcar@leftclick.co.za</dc:creator>
  <cp:lastModifiedBy>Cecelia Rosa</cp:lastModifiedBy>
  <cp:revision>26</cp:revision>
  <dcterms:created xsi:type="dcterms:W3CDTF">2016-11-23T12:40:31Z</dcterms:created>
  <dcterms:modified xsi:type="dcterms:W3CDTF">2019-06-13T14:27:45Z</dcterms:modified>
</cp:coreProperties>
</file>