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59"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987"/>
    <a:srgbClr val="2958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2"/>
    <p:restoredTop sz="94659"/>
  </p:normalViewPr>
  <p:slideViewPr>
    <p:cSldViewPr snapToGrid="0" snapToObjects="1">
      <p:cViewPr varScale="1">
        <p:scale>
          <a:sx n="80" d="100"/>
          <a:sy n="80" d="100"/>
        </p:scale>
        <p:origin x="-84" y="-17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E641-18D3-8E40-BC74-33D9B5C511F5}" type="datetimeFigureOut">
              <a:rPr lang="en-US" smtClean="0"/>
              <a:pPr/>
              <a:t>6/14/2019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07486-3811-9946-BD17-329A37925DC3}" type="slidenum">
              <a:rPr lang="en-US" smtClean="0"/>
              <a:pPr/>
              <a:t>‹#›</a:t>
            </a:fld>
            <a:endParaRPr lang="en-US"/>
          </a:p>
        </p:txBody>
      </p:sp>
    </p:spTree>
    <p:extLst>
      <p:ext uri="{BB962C8B-B14F-4D97-AF65-F5344CB8AC3E}">
        <p14:creationId xmlns="" xmlns:p14="http://schemas.microsoft.com/office/powerpoint/2010/main" val="105576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07486-3811-9946-BD17-329A37925DC3}" type="slidenum">
              <a:rPr lang="en-US" smtClean="0"/>
              <a:pPr/>
              <a:t>1</a:t>
            </a:fld>
            <a:endParaRPr lang="en-US"/>
          </a:p>
        </p:txBody>
      </p:sp>
    </p:spTree>
    <p:extLst>
      <p:ext uri="{BB962C8B-B14F-4D97-AF65-F5344CB8AC3E}">
        <p14:creationId xmlns="" xmlns:p14="http://schemas.microsoft.com/office/powerpoint/2010/main" val="169493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dirty="0" smtClean="0">
              <a:ea typeface="ＭＳ Ｐゴシック" pitchFamily="-112"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CF76C5A7-407E-4B12-A6C5-A67ADC064E51}"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9934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59207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37863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45697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99165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5031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85259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55248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64348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35095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2E9804-2DC6-174F-8009-D922E672DB41}" type="datetimeFigureOut">
              <a:rPr lang="en-US" smtClean="0"/>
              <a:pPr/>
              <a:t>6/14/2019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A3DBE27-D5A2-9E4A-8309-7EBEC5C01119}" type="slidenum">
              <a:rPr lang="en-US" smtClean="0"/>
              <a:pPr/>
              <a:t>‹#›</a:t>
            </a:fld>
            <a:endParaRPr lang="en-US"/>
          </a:p>
        </p:txBody>
      </p:sp>
    </p:spTree>
    <p:extLst>
      <p:ext uri="{BB962C8B-B14F-4D97-AF65-F5344CB8AC3E}">
        <p14:creationId xmlns="" xmlns:p14="http://schemas.microsoft.com/office/powerpoint/2010/main" val="144035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399416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387029" y="3803664"/>
            <a:ext cx="7417942" cy="738664"/>
          </a:xfrm>
          <a:prstGeom prst="rect">
            <a:avLst/>
          </a:prstGeom>
          <a:noFill/>
        </p:spPr>
        <p:txBody>
          <a:bodyPr wrap="square" rtlCol="0">
            <a:spAutoFit/>
          </a:bodyPr>
          <a:lstStyle/>
          <a:p>
            <a:pPr algn="ctr"/>
            <a:r>
              <a:rPr lang="en-US" sz="4200" dirty="0" smtClean="0">
                <a:solidFill>
                  <a:schemeClr val="bg1"/>
                </a:solidFill>
                <a:latin typeface="Calibri bold" panose="020F0702030404030204" pitchFamily="34" charset="0"/>
                <a:ea typeface="Helvetica Neue Light" charset="0"/>
                <a:cs typeface="Helvetica Neue Light" charset="0"/>
              </a:rPr>
              <a:t>Setting up a Study Session</a:t>
            </a:r>
            <a:endParaRPr lang="en-US" sz="4200" dirty="0">
              <a:latin typeface="Calibri bold" panose="020F0702030404030204" pitchFamily="34" charset="0"/>
            </a:endParaRPr>
          </a:p>
        </p:txBody>
      </p:sp>
      <p:pic>
        <p:nvPicPr>
          <p:cNvPr id="5" name="~PP2245.WAV">
            <a:hlinkClick r:id="" action="ppaction://media"/>
          </p:cNvPr>
          <p:cNvPicPr>
            <a:picLocks noRot="1" noChangeAspect="1"/>
          </p:cNvPicPr>
          <p:nvPr>
            <a:wavAudioFile r:embed="rId1" name="~PP2245.WAV"/>
          </p:nvPr>
        </p:nvPicPr>
        <p:blipFill>
          <a:blip r:embed="rId5"/>
          <a:stretch>
            <a:fillRect/>
          </a:stretch>
        </p:blipFill>
        <p:spPr>
          <a:xfrm>
            <a:off x="11518900" y="6184900"/>
            <a:ext cx="304800" cy="304800"/>
          </a:xfrm>
          <a:prstGeom prst="rect">
            <a:avLst/>
          </a:prstGeom>
        </p:spPr>
      </p:pic>
    </p:spTree>
    <p:extLst>
      <p:ext uri="{BB962C8B-B14F-4D97-AF65-F5344CB8AC3E}">
        <p14:creationId xmlns="" xmlns:p14="http://schemas.microsoft.com/office/powerpoint/2010/main" val="752248138"/>
      </p:ext>
    </p:extLst>
  </p:cSld>
  <p:clrMapOvr>
    <a:masterClrMapping/>
  </p:clrMapOvr>
  <p:transition advTm="8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40353" y="2251840"/>
            <a:ext cx="8541657" cy="2677656"/>
          </a:xfrm>
          <a:prstGeom prst="rect">
            <a:avLst/>
          </a:prstGeom>
          <a:noFill/>
        </p:spPr>
        <p:txBody>
          <a:bodyPr wrap="square" rtlCol="0">
            <a:spAutoFit/>
          </a:bodyPr>
          <a:lstStyle/>
          <a:p>
            <a:r>
              <a:rPr lang="en-US" sz="2800" dirty="0" smtClean="0">
                <a:solidFill>
                  <a:srgbClr val="004987"/>
                </a:solidFill>
                <a:latin typeface="+mj-lt"/>
                <a:ea typeface="Helvetica Neue Light" charset="0"/>
                <a:cs typeface="Helvetica Neue Light" charset="0"/>
              </a:rPr>
              <a:t>The IMM Graduate School strives to be the private distance learning provider of choice and the centre of excellence for marketing, supply chain and business disciplines in Africa by offering fully accredited degrees, diplomas, certificates and postgraduate studies.</a:t>
            </a:r>
            <a:endParaRPr lang="en-US" sz="2800" dirty="0">
              <a:solidFill>
                <a:srgbClr val="004987"/>
              </a:solidFill>
              <a:latin typeface="+mj-lt"/>
              <a:ea typeface="Helvetica Neue Light" charset="0"/>
              <a:cs typeface="Helvetica Neue Light" charset="0"/>
            </a:endParaRPr>
          </a:p>
          <a:p>
            <a:endParaRPr lang="en-US" sz="2800" dirty="0">
              <a:solidFill>
                <a:srgbClr val="004987"/>
              </a:solidFill>
              <a:latin typeface="+mj-lt"/>
              <a:ea typeface="Helvetica Neue Light" charset="0"/>
              <a:cs typeface="Helvetica Neue Light" charset="0"/>
            </a:endParaRPr>
          </a:p>
        </p:txBody>
      </p:sp>
      <p:sp>
        <p:nvSpPr>
          <p:cNvPr id="6" name="TextBox 5"/>
          <p:cNvSpPr txBox="1"/>
          <p:nvPr/>
        </p:nvSpPr>
        <p:spPr>
          <a:xfrm>
            <a:off x="135049" y="226173"/>
            <a:ext cx="7417942" cy="646331"/>
          </a:xfrm>
          <a:prstGeom prst="rect">
            <a:avLst/>
          </a:prstGeom>
          <a:noFill/>
        </p:spPr>
        <p:txBody>
          <a:bodyPr wrap="square" rtlCol="0">
            <a:spAutoFit/>
          </a:bodyPr>
          <a:lstStyle/>
          <a:p>
            <a:r>
              <a:rPr lang="en-US" sz="3600" baseline="30000" dirty="0" smtClean="0">
                <a:solidFill>
                  <a:schemeClr val="bg1"/>
                </a:solidFill>
                <a:latin typeface="+mj-lt"/>
                <a:ea typeface="Helvetica Neue Light" charset="0"/>
                <a:cs typeface="Helvetica Neue Light" charset="0"/>
              </a:rPr>
              <a:t>About IMM Graduate School</a:t>
            </a:r>
            <a:endParaRPr lang="en-US" sz="3600" dirty="0">
              <a:latin typeface="+mj-lt"/>
            </a:endParaRPr>
          </a:p>
        </p:txBody>
      </p:sp>
      <p:pic>
        <p:nvPicPr>
          <p:cNvPr id="4" name="~PP3352.WAV">
            <a:hlinkClick r:id="" action="ppaction://media"/>
          </p:cNvPr>
          <p:cNvPicPr>
            <a:picLocks noRot="1" noChangeAspect="1"/>
          </p:cNvPicPr>
          <p:nvPr>
            <a:wavAudioFile r:embed="rId1" name="~PP3352.WAV"/>
          </p:nvPr>
        </p:nvPicPr>
        <p:blipFill>
          <a:blip r:embed="rId3"/>
          <a:stretch>
            <a:fillRect/>
          </a:stretch>
        </p:blipFill>
        <p:spPr>
          <a:xfrm>
            <a:off x="11518900" y="6184900"/>
            <a:ext cx="304800" cy="304800"/>
          </a:xfrm>
          <a:prstGeom prst="rect">
            <a:avLst/>
          </a:prstGeom>
        </p:spPr>
      </p:pic>
    </p:spTree>
    <p:extLst>
      <p:ext uri="{BB962C8B-B14F-4D97-AF65-F5344CB8AC3E}">
        <p14:creationId xmlns="" xmlns:p14="http://schemas.microsoft.com/office/powerpoint/2010/main" val="1517216419"/>
      </p:ext>
    </p:extLst>
  </p:cSld>
  <p:clrMapOvr>
    <a:masterClrMapping/>
  </p:clrMapOvr>
  <p:transition advTm="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28600"/>
            <a:ext cx="12192000" cy="533400"/>
          </a:xfrm>
        </p:spPr>
        <p:txBody>
          <a:bodyPr/>
          <a:lstStyle/>
          <a:p>
            <a:r>
              <a:rPr lang="en-US" sz="3600" dirty="0" smtClean="0">
                <a:solidFill>
                  <a:schemeClr val="bg1"/>
                </a:solidFill>
                <a:ea typeface="ＭＳ Ｐゴシック" pitchFamily="-112" charset="-128"/>
                <a:cs typeface="Arial" charset="0"/>
              </a:rPr>
              <a:t>How do I arrange a study session?</a:t>
            </a:r>
          </a:p>
        </p:txBody>
      </p:sp>
      <p:sp>
        <p:nvSpPr>
          <p:cNvPr id="3" name="Text Placeholder 2"/>
          <p:cNvSpPr>
            <a:spLocks noGrp="1"/>
          </p:cNvSpPr>
          <p:nvPr>
            <p:ph type="body" sz="quarter" idx="10"/>
          </p:nvPr>
        </p:nvSpPr>
        <p:spPr>
          <a:xfrm>
            <a:off x="203200" y="762000"/>
            <a:ext cx="11785600" cy="5943600"/>
          </a:xfrm>
        </p:spPr>
        <p:txBody>
          <a:bodyPr/>
          <a:lstStyle/>
          <a:p>
            <a:pPr>
              <a:buFont typeface="Arial" pitchFamily="34" charset="0"/>
              <a:buChar char="•"/>
              <a:defRPr/>
            </a:pPr>
            <a:r>
              <a:rPr lang="en-US" sz="2800" dirty="0" smtClean="0">
                <a:latin typeface="+mj-lt"/>
              </a:rPr>
              <a:t>Decide how much time you have to study.</a:t>
            </a:r>
          </a:p>
          <a:p>
            <a:pPr>
              <a:buFont typeface="Arial" pitchFamily="34" charset="0"/>
              <a:buChar char="•"/>
              <a:defRPr/>
            </a:pPr>
            <a:r>
              <a:rPr lang="en-US" sz="2800" dirty="0" smtClean="0">
                <a:latin typeface="+mj-lt"/>
              </a:rPr>
              <a:t>Decide what you need to study in a session ahead of time, i.e. set goals for </a:t>
            </a:r>
            <a:r>
              <a:rPr lang="en-US" sz="2800" u="sng" dirty="0" smtClean="0">
                <a:latin typeface="+mj-lt"/>
              </a:rPr>
              <a:t>each section of work</a:t>
            </a:r>
          </a:p>
          <a:p>
            <a:pPr>
              <a:buFont typeface="Arial" pitchFamily="34" charset="0"/>
              <a:buChar char="•"/>
              <a:defRPr/>
            </a:pPr>
            <a:r>
              <a:rPr lang="en-US" sz="2800" dirty="0" smtClean="0">
                <a:latin typeface="+mj-lt"/>
              </a:rPr>
              <a:t>Break up the session for each topic into several activities such as:</a:t>
            </a:r>
          </a:p>
          <a:p>
            <a:pPr>
              <a:defRPr/>
            </a:pPr>
            <a:r>
              <a:rPr lang="en-US" sz="2800" dirty="0" smtClean="0">
                <a:latin typeface="+mj-lt"/>
              </a:rPr>
              <a:t>      -   Make and/or improve on existing notes</a:t>
            </a:r>
          </a:p>
          <a:p>
            <a:pPr>
              <a:defRPr/>
            </a:pPr>
            <a:r>
              <a:rPr lang="en-US" sz="2800" dirty="0" smtClean="0">
                <a:latin typeface="+mj-lt"/>
              </a:rPr>
              <a:t>      -   Time for recall of information</a:t>
            </a:r>
          </a:p>
          <a:p>
            <a:pPr>
              <a:defRPr/>
            </a:pPr>
            <a:r>
              <a:rPr lang="en-US" sz="2800" dirty="0" smtClean="0">
                <a:latin typeface="+mj-lt"/>
              </a:rPr>
              <a:t>      -   Practicing exam questions</a:t>
            </a:r>
          </a:p>
          <a:p>
            <a:pPr>
              <a:defRPr/>
            </a:pPr>
            <a:r>
              <a:rPr lang="en-US" sz="2800" dirty="0" smtClean="0">
                <a:latin typeface="+mj-lt"/>
              </a:rPr>
              <a:t>      -   Working on assignment questions</a:t>
            </a:r>
          </a:p>
          <a:p>
            <a:pPr>
              <a:defRPr/>
            </a:pPr>
            <a:r>
              <a:rPr lang="en-US" sz="2800" dirty="0" smtClean="0">
                <a:latin typeface="+mj-lt"/>
              </a:rPr>
              <a:t>      -   Reading and sourcing information</a:t>
            </a:r>
          </a:p>
          <a:p>
            <a:pPr>
              <a:defRPr/>
            </a:pPr>
            <a:r>
              <a:rPr lang="en-US" sz="2400" b="1" dirty="0" smtClean="0">
                <a:solidFill>
                  <a:srgbClr val="C00000"/>
                </a:solidFill>
                <a:effectLst>
                  <a:outerShdw blurRad="38100" dist="38100" dir="2700000" algn="tl">
                    <a:srgbClr val="000000">
                      <a:alpha val="43137"/>
                    </a:srgbClr>
                  </a:outerShdw>
                </a:effectLst>
              </a:rPr>
              <a:t>	  </a:t>
            </a:r>
          </a:p>
          <a:p>
            <a:pPr>
              <a:defRPr/>
            </a:pPr>
            <a:endParaRPr lang="en-US" sz="2800" dirty="0" smtClean="0"/>
          </a:p>
          <a:p>
            <a:pPr>
              <a:defRPr/>
            </a:pPr>
            <a:r>
              <a:rPr lang="en-US" sz="2800" dirty="0" smtClean="0"/>
              <a:t>45 minutes study – 10 minutes</a:t>
            </a:r>
          </a:p>
          <a:p>
            <a:pPr>
              <a:defRPr/>
            </a:pPr>
            <a:r>
              <a:rPr lang="en-US" sz="2800" dirty="0" smtClean="0"/>
              <a:t>break – 45 minutes study </a:t>
            </a:r>
            <a:endParaRPr lang="en-US" sz="2800" dirty="0"/>
          </a:p>
        </p:txBody>
      </p:sp>
      <p:pic>
        <p:nvPicPr>
          <p:cNvPr id="33797" name="Picture 3" descr="C:\Documents and Settings\crosa\Local Settings\Temporary Internet Files\Content.IE5\4UU2ATZ1\MP900202106[1].jpg"/>
          <p:cNvPicPr>
            <a:picLocks noChangeAspect="1" noChangeArrowheads="1"/>
          </p:cNvPicPr>
          <p:nvPr/>
        </p:nvPicPr>
        <p:blipFill>
          <a:blip r:embed="rId3"/>
          <a:srcRect/>
          <a:stretch>
            <a:fillRect/>
          </a:stretch>
        </p:blipFill>
        <p:spPr bwMode="auto">
          <a:xfrm>
            <a:off x="5128929" y="4783789"/>
            <a:ext cx="2743200" cy="1360487"/>
          </a:xfrm>
          <a:prstGeom prst="rect">
            <a:avLst/>
          </a:prstGeom>
          <a:noFill/>
          <a:ln w="9525">
            <a:noFill/>
            <a:miter lim="800000"/>
            <a:headEnd/>
            <a:tailEnd/>
          </a:ln>
        </p:spPr>
      </p:pic>
      <p:pic>
        <p:nvPicPr>
          <p:cNvPr id="33799" name="Picture 5" descr="C:\Documents and Settings\crosa\Local Settings\Temporary Internet Files\Content.IE5\4UU2ATZ1\MC900060275[1].wmf"/>
          <p:cNvPicPr>
            <a:picLocks noChangeAspect="1" noChangeArrowheads="1"/>
          </p:cNvPicPr>
          <p:nvPr/>
        </p:nvPicPr>
        <p:blipFill>
          <a:blip r:embed="rId4"/>
          <a:srcRect/>
          <a:stretch>
            <a:fillRect/>
          </a:stretch>
        </p:blipFill>
        <p:spPr bwMode="auto">
          <a:xfrm>
            <a:off x="6896414" y="2665911"/>
            <a:ext cx="2357967" cy="1247775"/>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9254381" y="2665911"/>
            <a:ext cx="2339742" cy="2117878"/>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7724005" y="4133564"/>
            <a:ext cx="2128253" cy="1300449"/>
          </a:xfrm>
          <a:prstGeom prst="rect">
            <a:avLst/>
          </a:prstGeom>
          <a:noFill/>
          <a:ln w="9525">
            <a:noFill/>
            <a:miter lim="800000"/>
            <a:headEnd/>
            <a:tailEnd/>
          </a:ln>
          <a:effectLst/>
        </p:spPr>
      </p:pic>
      <p:pic>
        <p:nvPicPr>
          <p:cNvPr id="12" name="~PP1694.WAV">
            <a:hlinkClick r:id="" action="ppaction://media"/>
          </p:cNvPr>
          <p:cNvPicPr>
            <a:picLocks noRot="1" noChangeAspect="1"/>
          </p:cNvPicPr>
          <p:nvPr>
            <a:wavAudioFile r:embed="rId1" name="~PP1694.WAV"/>
          </p:nvPr>
        </p:nvPicPr>
        <p:blipFill>
          <a:blip r:embed="rId7"/>
          <a:stretch>
            <a:fillRect/>
          </a:stretch>
        </p:blipFill>
        <p:spPr>
          <a:xfrm>
            <a:off x="11518900" y="6184900"/>
            <a:ext cx="304800" cy="304800"/>
          </a:xfrm>
          <a:prstGeom prst="rect">
            <a:avLst/>
          </a:prstGeom>
        </p:spPr>
      </p:pic>
    </p:spTree>
  </p:cSld>
  <p:clrMapOvr>
    <a:masterClrMapping/>
  </p:clrMapOvr>
  <p:transition advTm="2479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03716" y="199292"/>
            <a:ext cx="12088284" cy="597877"/>
          </a:xfrm>
        </p:spPr>
        <p:txBody>
          <a:bodyPr/>
          <a:lstStyle/>
          <a:p>
            <a:pPr>
              <a:defRPr/>
            </a:pPr>
            <a:r>
              <a:rPr lang="en-US" sz="3600" dirty="0" smtClean="0">
                <a:solidFill>
                  <a:schemeClr val="bg1"/>
                </a:solidFill>
              </a:rPr>
              <a:t>Managing a specific section of time</a:t>
            </a:r>
            <a:endParaRPr lang="en-GB" sz="3600" dirty="0">
              <a:solidFill>
                <a:schemeClr val="bg1"/>
              </a:solidFill>
            </a:endParaRPr>
          </a:p>
        </p:txBody>
      </p:sp>
      <p:sp>
        <p:nvSpPr>
          <p:cNvPr id="198659" name="Rectangle 3"/>
          <p:cNvSpPr>
            <a:spLocks noGrp="1" noChangeArrowheads="1"/>
          </p:cNvSpPr>
          <p:nvPr>
            <p:ph type="body" idx="4294967295"/>
          </p:nvPr>
        </p:nvSpPr>
        <p:spPr>
          <a:xfrm>
            <a:off x="0" y="1196976"/>
            <a:ext cx="12192000" cy="5661025"/>
          </a:xfrm>
          <a:prstGeom prst="rect">
            <a:avLst/>
          </a:prstGeom>
        </p:spPr>
        <p:txBody>
          <a:bodyPr/>
          <a:lstStyle/>
          <a:p>
            <a:pPr>
              <a:defRPr/>
            </a:pPr>
            <a:r>
              <a:rPr lang="en-US" sz="3200" b="1" dirty="0">
                <a:latin typeface="+mj-lt"/>
              </a:rPr>
              <a:t>Revise in small chunks of time </a:t>
            </a:r>
          </a:p>
          <a:p>
            <a:pPr>
              <a:buFont typeface="Wingdings" pitchFamily="2" charset="2"/>
              <a:buNone/>
              <a:defRPr/>
            </a:pPr>
            <a:r>
              <a:rPr lang="en-US" sz="3200" b="1" dirty="0">
                <a:latin typeface="+mj-lt"/>
              </a:rPr>
              <a:t>–  40 minutes to 1 hour</a:t>
            </a:r>
          </a:p>
          <a:p>
            <a:pPr>
              <a:defRPr/>
            </a:pPr>
            <a:r>
              <a:rPr lang="en-US" sz="3200" b="1" dirty="0">
                <a:latin typeface="+mj-lt"/>
              </a:rPr>
              <a:t>Rest for 10 minutes</a:t>
            </a:r>
            <a:r>
              <a:rPr lang="en-US" sz="3200" dirty="0">
                <a:latin typeface="+mj-lt"/>
              </a:rPr>
              <a:t> (</a:t>
            </a:r>
            <a:r>
              <a:rPr lang="en-US" sz="3200" b="1" dirty="0">
                <a:latin typeface="+mj-lt"/>
              </a:rPr>
              <a:t>DON’T</a:t>
            </a:r>
            <a:r>
              <a:rPr lang="en-US" sz="3200" dirty="0">
                <a:latin typeface="+mj-lt"/>
              </a:rPr>
              <a:t> </a:t>
            </a:r>
            <a:r>
              <a:rPr lang="en-US" sz="3200" b="1" dirty="0">
                <a:latin typeface="+mj-lt"/>
              </a:rPr>
              <a:t>watch </a:t>
            </a:r>
            <a:r>
              <a:rPr lang="en-US" sz="3200" b="1" dirty="0" err="1">
                <a:latin typeface="+mj-lt"/>
              </a:rPr>
              <a:t>t.v</a:t>
            </a:r>
            <a:r>
              <a:rPr lang="en-US" sz="3200" b="1" dirty="0">
                <a:latin typeface="+mj-lt"/>
              </a:rPr>
              <a:t>. or read a magazine or phone a friend during this time</a:t>
            </a:r>
            <a:r>
              <a:rPr lang="en-US" sz="2800" b="1" dirty="0">
                <a:latin typeface="+mj-lt"/>
              </a:rPr>
              <a:t>!)</a:t>
            </a:r>
          </a:p>
          <a:p>
            <a:pPr>
              <a:buFont typeface="Wingdings" pitchFamily="2" charset="2"/>
              <a:buNone/>
              <a:defRPr/>
            </a:pPr>
            <a:endParaRPr lang="en-US" b="1" dirty="0">
              <a:solidFill>
                <a:srgbClr val="CC3300"/>
              </a:solidFill>
              <a:effectLst>
                <a:outerShdw blurRad="38100" dist="38100" dir="2700000" algn="tl">
                  <a:srgbClr val="000000"/>
                </a:outerShdw>
              </a:effectLst>
            </a:endParaRPr>
          </a:p>
          <a:p>
            <a:pPr>
              <a:buFont typeface="Wingdings" pitchFamily="2" charset="2"/>
              <a:buNone/>
              <a:defRPr/>
            </a:pPr>
            <a:endParaRPr lang="en-GB" dirty="0"/>
          </a:p>
        </p:txBody>
      </p:sp>
      <p:sp>
        <p:nvSpPr>
          <p:cNvPr id="198660" name="Rectangle 4"/>
          <p:cNvSpPr>
            <a:spLocks noChangeArrowheads="1"/>
          </p:cNvSpPr>
          <p:nvPr/>
        </p:nvSpPr>
        <p:spPr bwMode="auto">
          <a:xfrm>
            <a:off x="1968500" y="3860801"/>
            <a:ext cx="3454400" cy="576263"/>
          </a:xfrm>
          <a:prstGeom prst="rect">
            <a:avLst/>
          </a:prstGeom>
          <a:solidFill>
            <a:srgbClr val="00FF00"/>
          </a:solidFill>
          <a:ln w="9525">
            <a:solidFill>
              <a:schemeClr val="tx1"/>
            </a:solidFill>
            <a:miter lim="800000"/>
            <a:headEnd type="none" w="sm" len="sm"/>
            <a:tailEnd type="none" w="sm" len="sm"/>
          </a:ln>
          <a:effectLst/>
        </p:spPr>
        <p:txBody>
          <a:bodyPr wrap="none" anchor="ctr"/>
          <a:lstStyle/>
          <a:p>
            <a:pPr algn="ctr">
              <a:defRPr/>
            </a:pPr>
            <a:r>
              <a:rPr lang="en-US" b="1" dirty="0">
                <a:latin typeface="+mj-lt"/>
              </a:rPr>
              <a:t>25 – 30 MINUTES</a:t>
            </a:r>
            <a:endParaRPr lang="en-GB" b="1" dirty="0">
              <a:latin typeface="+mj-lt"/>
            </a:endParaRPr>
          </a:p>
        </p:txBody>
      </p:sp>
      <p:sp>
        <p:nvSpPr>
          <p:cNvPr id="198661" name="Rectangle 5"/>
          <p:cNvSpPr>
            <a:spLocks noChangeArrowheads="1"/>
          </p:cNvSpPr>
          <p:nvPr/>
        </p:nvSpPr>
        <p:spPr bwMode="auto">
          <a:xfrm>
            <a:off x="5615517" y="3860801"/>
            <a:ext cx="1056216" cy="576263"/>
          </a:xfrm>
          <a:prstGeom prst="rect">
            <a:avLst/>
          </a:prstGeom>
          <a:solidFill>
            <a:schemeClr val="accent2"/>
          </a:solidFill>
          <a:ln w="9525">
            <a:solidFill>
              <a:schemeClr val="tx1"/>
            </a:solidFill>
            <a:miter lim="800000"/>
            <a:headEnd type="none" w="sm" len="sm"/>
            <a:tailEnd type="none" w="sm" len="sm"/>
          </a:ln>
          <a:effectLst/>
        </p:spPr>
        <p:txBody>
          <a:bodyPr wrap="none" anchor="ctr"/>
          <a:lstStyle/>
          <a:p>
            <a:pPr algn="ctr">
              <a:defRPr/>
            </a:pPr>
            <a:r>
              <a:rPr lang="en-US" b="1">
                <a:latin typeface="+mj-lt"/>
              </a:rPr>
              <a:t>10 </a:t>
            </a:r>
          </a:p>
          <a:p>
            <a:pPr algn="ctr">
              <a:defRPr/>
            </a:pPr>
            <a:r>
              <a:rPr lang="en-US" b="1">
                <a:latin typeface="+mj-lt"/>
              </a:rPr>
              <a:t>MINS</a:t>
            </a:r>
            <a:endParaRPr lang="en-GB" b="1">
              <a:latin typeface="+mj-lt"/>
            </a:endParaRPr>
          </a:p>
        </p:txBody>
      </p:sp>
      <p:sp>
        <p:nvSpPr>
          <p:cNvPr id="198662" name="Rectangle 6"/>
          <p:cNvSpPr>
            <a:spLocks noChangeArrowheads="1"/>
          </p:cNvSpPr>
          <p:nvPr/>
        </p:nvSpPr>
        <p:spPr bwMode="auto">
          <a:xfrm>
            <a:off x="6959600" y="3860801"/>
            <a:ext cx="3454400" cy="576263"/>
          </a:xfrm>
          <a:prstGeom prst="rect">
            <a:avLst/>
          </a:prstGeom>
          <a:solidFill>
            <a:srgbClr val="00FF00"/>
          </a:solidFill>
          <a:ln w="9525">
            <a:solidFill>
              <a:schemeClr val="tx1"/>
            </a:solidFill>
            <a:miter lim="800000"/>
            <a:headEnd type="none" w="sm" len="sm"/>
            <a:tailEnd type="none" w="sm" len="sm"/>
          </a:ln>
          <a:effectLst/>
        </p:spPr>
        <p:txBody>
          <a:bodyPr wrap="none" anchor="ctr"/>
          <a:lstStyle/>
          <a:p>
            <a:pPr algn="ctr">
              <a:defRPr/>
            </a:pPr>
            <a:r>
              <a:rPr lang="en-US" b="1">
                <a:latin typeface="+mj-lt"/>
              </a:rPr>
              <a:t>25 – 30 MINUTES</a:t>
            </a:r>
            <a:endParaRPr lang="en-GB" b="1">
              <a:latin typeface="+mj-lt"/>
            </a:endParaRPr>
          </a:p>
        </p:txBody>
      </p:sp>
      <p:sp>
        <p:nvSpPr>
          <p:cNvPr id="198663" name="Rectangle 7"/>
          <p:cNvSpPr>
            <a:spLocks noChangeArrowheads="1"/>
          </p:cNvSpPr>
          <p:nvPr/>
        </p:nvSpPr>
        <p:spPr bwMode="auto">
          <a:xfrm>
            <a:off x="1968500" y="4437064"/>
            <a:ext cx="2302933" cy="504825"/>
          </a:xfrm>
          <a:prstGeom prst="rect">
            <a:avLst/>
          </a:prstGeom>
          <a:solidFill>
            <a:srgbClr val="FFCC99"/>
          </a:solidFill>
          <a:ln w="9525">
            <a:solidFill>
              <a:schemeClr val="tx1"/>
            </a:solidFill>
            <a:miter lim="800000"/>
            <a:headEnd type="none" w="sm" len="sm"/>
            <a:tailEnd type="none" w="sm" len="sm"/>
          </a:ln>
          <a:effectLst/>
        </p:spPr>
        <p:txBody>
          <a:bodyPr wrap="none" anchor="ctr"/>
          <a:lstStyle/>
          <a:p>
            <a:pPr algn="ctr">
              <a:defRPr/>
            </a:pPr>
            <a:r>
              <a:rPr lang="en-US" b="1">
                <a:latin typeface="+mj-lt"/>
              </a:rPr>
              <a:t>15 – 20 </a:t>
            </a:r>
          </a:p>
          <a:p>
            <a:pPr algn="ctr">
              <a:defRPr/>
            </a:pPr>
            <a:r>
              <a:rPr lang="en-US" b="1">
                <a:latin typeface="+mj-lt"/>
              </a:rPr>
              <a:t>MINUTES</a:t>
            </a:r>
            <a:endParaRPr lang="en-GB" b="1">
              <a:latin typeface="+mj-lt"/>
            </a:endParaRPr>
          </a:p>
        </p:txBody>
      </p:sp>
      <p:sp>
        <p:nvSpPr>
          <p:cNvPr id="198664" name="Rectangle 8"/>
          <p:cNvSpPr>
            <a:spLocks noChangeArrowheads="1"/>
          </p:cNvSpPr>
          <p:nvPr/>
        </p:nvSpPr>
        <p:spPr bwMode="auto">
          <a:xfrm>
            <a:off x="4368801" y="4437064"/>
            <a:ext cx="1054100" cy="504825"/>
          </a:xfrm>
          <a:prstGeom prst="rect">
            <a:avLst/>
          </a:prstGeom>
          <a:solidFill>
            <a:srgbClr val="D6F6FA"/>
          </a:solidFill>
          <a:ln w="9525">
            <a:solidFill>
              <a:schemeClr val="tx1"/>
            </a:solidFill>
            <a:miter lim="800000"/>
            <a:headEnd type="none" w="sm" len="sm"/>
            <a:tailEnd type="none" w="sm" len="sm"/>
          </a:ln>
          <a:effectLst/>
        </p:spPr>
        <p:txBody>
          <a:bodyPr wrap="none" anchor="ctr"/>
          <a:lstStyle/>
          <a:p>
            <a:pPr algn="ctr">
              <a:defRPr/>
            </a:pPr>
            <a:r>
              <a:rPr lang="en-US" b="1">
                <a:latin typeface="+mj-lt"/>
              </a:rPr>
              <a:t>10 </a:t>
            </a:r>
          </a:p>
          <a:p>
            <a:pPr algn="ctr">
              <a:defRPr/>
            </a:pPr>
            <a:r>
              <a:rPr lang="en-US" b="1">
                <a:latin typeface="+mj-lt"/>
              </a:rPr>
              <a:t>MINS</a:t>
            </a:r>
            <a:endParaRPr lang="en-GB" b="1">
              <a:latin typeface="+mj-lt"/>
            </a:endParaRPr>
          </a:p>
        </p:txBody>
      </p:sp>
      <p:sp>
        <p:nvSpPr>
          <p:cNvPr id="198665" name="Rectangle 9"/>
          <p:cNvSpPr>
            <a:spLocks noChangeArrowheads="1"/>
          </p:cNvSpPr>
          <p:nvPr/>
        </p:nvSpPr>
        <p:spPr bwMode="auto">
          <a:xfrm>
            <a:off x="6959600" y="4437064"/>
            <a:ext cx="2497667" cy="504825"/>
          </a:xfrm>
          <a:prstGeom prst="rect">
            <a:avLst/>
          </a:prstGeom>
          <a:solidFill>
            <a:srgbClr val="FFCC99"/>
          </a:solidFill>
          <a:ln w="9525">
            <a:solidFill>
              <a:schemeClr val="tx1"/>
            </a:solidFill>
            <a:miter lim="800000"/>
            <a:headEnd type="none" w="sm" len="sm"/>
            <a:tailEnd type="none" w="sm" len="sm"/>
          </a:ln>
          <a:effectLst/>
        </p:spPr>
        <p:txBody>
          <a:bodyPr wrap="none" anchor="ctr"/>
          <a:lstStyle/>
          <a:p>
            <a:pPr algn="ctr">
              <a:defRPr/>
            </a:pPr>
            <a:endParaRPr lang="en-US">
              <a:latin typeface="+mj-lt"/>
            </a:endParaRPr>
          </a:p>
          <a:p>
            <a:pPr algn="ctr">
              <a:defRPr/>
            </a:pPr>
            <a:r>
              <a:rPr lang="en-US" b="1">
                <a:latin typeface="+mj-lt"/>
              </a:rPr>
              <a:t>15 – 20 </a:t>
            </a:r>
          </a:p>
          <a:p>
            <a:pPr algn="ctr">
              <a:defRPr/>
            </a:pPr>
            <a:r>
              <a:rPr lang="en-US" b="1">
                <a:latin typeface="+mj-lt"/>
              </a:rPr>
              <a:t>MINUTES</a:t>
            </a:r>
            <a:endParaRPr lang="en-GB" b="1">
              <a:latin typeface="+mj-lt"/>
            </a:endParaRPr>
          </a:p>
          <a:p>
            <a:pPr algn="ctr">
              <a:defRPr/>
            </a:pPr>
            <a:endParaRPr lang="en-GB" b="1">
              <a:latin typeface="+mj-lt"/>
            </a:endParaRPr>
          </a:p>
        </p:txBody>
      </p:sp>
      <p:sp>
        <p:nvSpPr>
          <p:cNvPr id="198666" name="Rectangle 10"/>
          <p:cNvSpPr>
            <a:spLocks noChangeArrowheads="1"/>
          </p:cNvSpPr>
          <p:nvPr/>
        </p:nvSpPr>
        <p:spPr bwMode="auto">
          <a:xfrm>
            <a:off x="9552517" y="4437064"/>
            <a:ext cx="861483" cy="504825"/>
          </a:xfrm>
          <a:prstGeom prst="rect">
            <a:avLst/>
          </a:prstGeom>
          <a:solidFill>
            <a:srgbClr val="D6F6FA"/>
          </a:solidFill>
          <a:ln w="9525">
            <a:solidFill>
              <a:schemeClr val="tx1"/>
            </a:solidFill>
            <a:miter lim="800000"/>
            <a:headEnd type="none" w="sm" len="sm"/>
            <a:tailEnd type="none" w="sm" len="sm"/>
          </a:ln>
          <a:effectLst/>
        </p:spPr>
        <p:txBody>
          <a:bodyPr wrap="none" anchor="ctr"/>
          <a:lstStyle/>
          <a:p>
            <a:pPr algn="ctr">
              <a:defRPr/>
            </a:pPr>
            <a:r>
              <a:rPr lang="en-US" b="1">
                <a:latin typeface="+mj-lt"/>
              </a:rPr>
              <a:t>10</a:t>
            </a:r>
          </a:p>
          <a:p>
            <a:pPr algn="ctr">
              <a:defRPr/>
            </a:pPr>
            <a:r>
              <a:rPr lang="en-US" b="1">
                <a:latin typeface="+mj-lt"/>
              </a:rPr>
              <a:t>MINS</a:t>
            </a:r>
            <a:endParaRPr lang="en-GB" b="1">
              <a:latin typeface="+mj-lt"/>
            </a:endParaRPr>
          </a:p>
        </p:txBody>
      </p:sp>
      <p:sp>
        <p:nvSpPr>
          <p:cNvPr id="198667" name="AutoShape 11"/>
          <p:cNvSpPr>
            <a:spLocks noChangeArrowheads="1"/>
          </p:cNvSpPr>
          <p:nvPr/>
        </p:nvSpPr>
        <p:spPr bwMode="auto">
          <a:xfrm>
            <a:off x="1295401" y="5876926"/>
            <a:ext cx="2783417" cy="720725"/>
          </a:xfrm>
          <a:prstGeom prst="roundRect">
            <a:avLst>
              <a:gd name="adj" fmla="val 16667"/>
            </a:avLst>
          </a:prstGeom>
          <a:solidFill>
            <a:srgbClr val="FFCC00"/>
          </a:solidFill>
          <a:ln w="9525">
            <a:solidFill>
              <a:schemeClr val="tx1"/>
            </a:solidFill>
            <a:round/>
            <a:headEnd type="none" w="sm" len="sm"/>
            <a:tailEnd type="none" w="sm" len="sm"/>
          </a:ln>
          <a:effectLst/>
        </p:spPr>
        <p:txBody>
          <a:bodyPr wrap="none" anchor="ctr"/>
          <a:lstStyle/>
          <a:p>
            <a:pPr algn="ctr">
              <a:defRPr/>
            </a:pPr>
            <a:r>
              <a:rPr lang="en-US" sz="2400" b="1" dirty="0">
                <a:latin typeface="+mj-lt"/>
              </a:rPr>
              <a:t>Difficult</a:t>
            </a:r>
          </a:p>
          <a:p>
            <a:pPr algn="ctr">
              <a:defRPr/>
            </a:pPr>
            <a:r>
              <a:rPr lang="en-US" sz="2400" b="1" dirty="0">
                <a:latin typeface="+mj-lt"/>
              </a:rPr>
              <a:t>work</a:t>
            </a:r>
            <a:endParaRPr lang="en-GB" sz="2400" b="1" dirty="0">
              <a:latin typeface="+mj-lt"/>
            </a:endParaRPr>
          </a:p>
        </p:txBody>
      </p:sp>
      <p:sp>
        <p:nvSpPr>
          <p:cNvPr id="198668" name="AutoShape 12"/>
          <p:cNvSpPr>
            <a:spLocks noChangeArrowheads="1"/>
          </p:cNvSpPr>
          <p:nvPr/>
        </p:nvSpPr>
        <p:spPr bwMode="auto">
          <a:xfrm>
            <a:off x="4368800" y="5876926"/>
            <a:ext cx="1439333" cy="720725"/>
          </a:xfrm>
          <a:prstGeom prst="roundRect">
            <a:avLst>
              <a:gd name="adj" fmla="val 16667"/>
            </a:avLst>
          </a:prstGeom>
          <a:solidFill>
            <a:srgbClr val="C5A1BD"/>
          </a:solidFill>
          <a:ln w="9525">
            <a:solidFill>
              <a:schemeClr val="tx1"/>
            </a:solidFill>
            <a:round/>
            <a:headEnd type="none" w="sm" len="sm"/>
            <a:tailEnd type="none" w="sm" len="sm"/>
          </a:ln>
          <a:effectLst/>
        </p:spPr>
        <p:txBody>
          <a:bodyPr wrap="none" anchor="ctr"/>
          <a:lstStyle/>
          <a:p>
            <a:pPr algn="ctr">
              <a:defRPr/>
            </a:pPr>
            <a:r>
              <a:rPr lang="en-US" sz="2400" b="1">
                <a:latin typeface="+mj-lt"/>
              </a:rPr>
              <a:t>Review</a:t>
            </a:r>
            <a:endParaRPr lang="en-GB" sz="2400" b="1">
              <a:latin typeface="+mj-lt"/>
            </a:endParaRPr>
          </a:p>
        </p:txBody>
      </p:sp>
      <p:sp>
        <p:nvSpPr>
          <p:cNvPr id="198669" name="AutoShape 13"/>
          <p:cNvSpPr>
            <a:spLocks noChangeArrowheads="1"/>
          </p:cNvSpPr>
          <p:nvPr/>
        </p:nvSpPr>
        <p:spPr bwMode="auto">
          <a:xfrm>
            <a:off x="6288618" y="5876926"/>
            <a:ext cx="2688167" cy="720725"/>
          </a:xfrm>
          <a:prstGeom prst="roundRect">
            <a:avLst>
              <a:gd name="adj" fmla="val 16667"/>
            </a:avLst>
          </a:prstGeom>
          <a:solidFill>
            <a:srgbClr val="FFCC00"/>
          </a:solidFill>
          <a:ln w="9525">
            <a:solidFill>
              <a:schemeClr val="tx1"/>
            </a:solidFill>
            <a:round/>
            <a:headEnd type="none" w="sm" len="sm"/>
            <a:tailEnd type="none" w="sm" len="sm"/>
          </a:ln>
          <a:effectLst/>
        </p:spPr>
        <p:txBody>
          <a:bodyPr wrap="none" anchor="ctr"/>
          <a:lstStyle/>
          <a:p>
            <a:pPr algn="ctr">
              <a:defRPr/>
            </a:pPr>
            <a:endParaRPr lang="en-US" b="1" dirty="0">
              <a:latin typeface="+mj-lt"/>
            </a:endParaRPr>
          </a:p>
          <a:p>
            <a:pPr algn="ctr">
              <a:defRPr/>
            </a:pPr>
            <a:r>
              <a:rPr lang="en-US" sz="2400" b="1" dirty="0">
                <a:latin typeface="+mj-lt"/>
              </a:rPr>
              <a:t>Difficult</a:t>
            </a:r>
          </a:p>
          <a:p>
            <a:pPr algn="ctr">
              <a:defRPr/>
            </a:pPr>
            <a:r>
              <a:rPr lang="en-US" sz="2400" b="1" dirty="0">
                <a:latin typeface="+mj-lt"/>
              </a:rPr>
              <a:t>work</a:t>
            </a:r>
            <a:endParaRPr lang="en-GB" sz="2400" b="1" dirty="0">
              <a:latin typeface="+mj-lt"/>
            </a:endParaRPr>
          </a:p>
          <a:p>
            <a:pPr algn="ctr">
              <a:defRPr/>
            </a:pPr>
            <a:endParaRPr lang="en-GB" sz="2400" dirty="0">
              <a:latin typeface="+mj-lt"/>
            </a:endParaRPr>
          </a:p>
        </p:txBody>
      </p:sp>
      <p:sp>
        <p:nvSpPr>
          <p:cNvPr id="198671" name="AutoShape 15"/>
          <p:cNvSpPr>
            <a:spLocks noChangeArrowheads="1"/>
          </p:cNvSpPr>
          <p:nvPr/>
        </p:nvSpPr>
        <p:spPr bwMode="auto">
          <a:xfrm>
            <a:off x="9168342" y="5876926"/>
            <a:ext cx="1534584" cy="720725"/>
          </a:xfrm>
          <a:prstGeom prst="roundRect">
            <a:avLst>
              <a:gd name="adj" fmla="val 16667"/>
            </a:avLst>
          </a:prstGeom>
          <a:solidFill>
            <a:srgbClr val="C5A1BD"/>
          </a:solidFill>
          <a:ln w="9525">
            <a:solidFill>
              <a:schemeClr val="tx1"/>
            </a:solidFill>
            <a:round/>
            <a:headEnd type="none" w="sm" len="sm"/>
            <a:tailEnd type="none" w="sm" len="sm"/>
          </a:ln>
          <a:effectLst/>
        </p:spPr>
        <p:txBody>
          <a:bodyPr wrap="none" anchor="ctr"/>
          <a:lstStyle/>
          <a:p>
            <a:pPr algn="ctr">
              <a:defRPr/>
            </a:pPr>
            <a:r>
              <a:rPr lang="en-US" sz="2400" b="1">
                <a:latin typeface="+mj-lt"/>
              </a:rPr>
              <a:t>Review</a:t>
            </a:r>
            <a:endParaRPr lang="en-GB" sz="2400" b="1">
              <a:latin typeface="+mj-lt"/>
            </a:endParaRPr>
          </a:p>
        </p:txBody>
      </p:sp>
      <p:sp>
        <p:nvSpPr>
          <p:cNvPr id="198672" name="AutoShape 16"/>
          <p:cNvSpPr>
            <a:spLocks noChangeArrowheads="1"/>
          </p:cNvSpPr>
          <p:nvPr/>
        </p:nvSpPr>
        <p:spPr bwMode="auto">
          <a:xfrm>
            <a:off x="2734734" y="4941889"/>
            <a:ext cx="385233" cy="935037"/>
          </a:xfrm>
          <a:prstGeom prst="downArrow">
            <a:avLst>
              <a:gd name="adj1" fmla="val 50000"/>
              <a:gd name="adj2" fmla="val 80907"/>
            </a:avLst>
          </a:prstGeom>
          <a:solidFill>
            <a:schemeClr val="accent2"/>
          </a:solidFill>
          <a:ln w="12700">
            <a:solidFill>
              <a:srgbClr val="FF9900"/>
            </a:solidFill>
            <a:miter lim="800000"/>
            <a:headEnd type="none" w="sm" len="sm"/>
            <a:tailEnd type="none" w="sm" len="sm"/>
          </a:ln>
        </p:spPr>
        <p:txBody>
          <a:bodyPr wrap="none" anchor="ctr"/>
          <a:lstStyle/>
          <a:p>
            <a:endParaRPr lang="en-US"/>
          </a:p>
        </p:txBody>
      </p:sp>
      <p:sp>
        <p:nvSpPr>
          <p:cNvPr id="198673" name="AutoShape 17"/>
          <p:cNvSpPr>
            <a:spLocks noChangeArrowheads="1"/>
          </p:cNvSpPr>
          <p:nvPr/>
        </p:nvSpPr>
        <p:spPr bwMode="auto">
          <a:xfrm>
            <a:off x="4751918" y="4941889"/>
            <a:ext cx="383116" cy="935037"/>
          </a:xfrm>
          <a:prstGeom prst="downArrow">
            <a:avLst>
              <a:gd name="adj1" fmla="val 50000"/>
              <a:gd name="adj2" fmla="val 81354"/>
            </a:avLst>
          </a:prstGeom>
          <a:solidFill>
            <a:schemeClr val="accent2"/>
          </a:solidFill>
          <a:ln w="12700">
            <a:solidFill>
              <a:srgbClr val="FF9900"/>
            </a:solidFill>
            <a:miter lim="800000"/>
            <a:headEnd type="none" w="sm" len="sm"/>
            <a:tailEnd type="none" w="sm" len="sm"/>
          </a:ln>
        </p:spPr>
        <p:txBody>
          <a:bodyPr wrap="none" anchor="ctr"/>
          <a:lstStyle/>
          <a:p>
            <a:endParaRPr lang="en-US"/>
          </a:p>
        </p:txBody>
      </p:sp>
      <p:sp>
        <p:nvSpPr>
          <p:cNvPr id="198674" name="AutoShape 18"/>
          <p:cNvSpPr>
            <a:spLocks noChangeArrowheads="1"/>
          </p:cNvSpPr>
          <p:nvPr/>
        </p:nvSpPr>
        <p:spPr bwMode="auto">
          <a:xfrm>
            <a:off x="7535334" y="4941889"/>
            <a:ext cx="385233" cy="935037"/>
          </a:xfrm>
          <a:prstGeom prst="downArrow">
            <a:avLst>
              <a:gd name="adj1" fmla="val 50000"/>
              <a:gd name="adj2" fmla="val 80907"/>
            </a:avLst>
          </a:prstGeom>
          <a:solidFill>
            <a:schemeClr val="accent2"/>
          </a:solidFill>
          <a:ln w="12700">
            <a:solidFill>
              <a:srgbClr val="FF9900"/>
            </a:solidFill>
            <a:miter lim="800000"/>
            <a:headEnd type="none" w="sm" len="sm"/>
            <a:tailEnd type="none" w="sm" len="sm"/>
          </a:ln>
        </p:spPr>
        <p:txBody>
          <a:bodyPr wrap="none" anchor="ctr"/>
          <a:lstStyle/>
          <a:p>
            <a:endParaRPr lang="en-US"/>
          </a:p>
        </p:txBody>
      </p:sp>
      <p:sp>
        <p:nvSpPr>
          <p:cNvPr id="198675" name="AutoShape 19"/>
          <p:cNvSpPr>
            <a:spLocks noChangeArrowheads="1"/>
          </p:cNvSpPr>
          <p:nvPr/>
        </p:nvSpPr>
        <p:spPr bwMode="auto">
          <a:xfrm>
            <a:off x="9935634" y="4941889"/>
            <a:ext cx="385233" cy="935037"/>
          </a:xfrm>
          <a:prstGeom prst="downArrow">
            <a:avLst>
              <a:gd name="adj1" fmla="val 50000"/>
              <a:gd name="adj2" fmla="val 80907"/>
            </a:avLst>
          </a:prstGeom>
          <a:solidFill>
            <a:schemeClr val="accent2"/>
          </a:solidFill>
          <a:ln w="12700">
            <a:solidFill>
              <a:srgbClr val="FF9900"/>
            </a:solidFill>
            <a:miter lim="800000"/>
            <a:headEnd type="none" w="sm" len="sm"/>
            <a:tailEnd type="none" w="sm" len="sm"/>
          </a:ln>
        </p:spPr>
        <p:txBody>
          <a:bodyPr wrap="none" anchor="ctr"/>
          <a:lstStyle/>
          <a:p>
            <a:endParaRPr lang="en-US"/>
          </a:p>
        </p:txBody>
      </p:sp>
      <p:pic>
        <p:nvPicPr>
          <p:cNvPr id="22" name="~PP712.WAV">
            <a:hlinkClick r:id="" action="ppaction://media"/>
          </p:cNvPr>
          <p:cNvPicPr>
            <a:picLocks noRot="1" noChangeAspect="1"/>
          </p:cNvPicPr>
          <p:nvPr>
            <a:wavAudioFile r:embed="rId1" name="~PP712.WAV"/>
          </p:nvPr>
        </p:nvPicPr>
        <p:blipFill>
          <a:blip r:embed="rId3"/>
          <a:stretch>
            <a:fillRect/>
          </a:stretch>
        </p:blipFill>
        <p:spPr>
          <a:xfrm>
            <a:off x="11518900" y="6184900"/>
            <a:ext cx="304800" cy="304800"/>
          </a:xfrm>
          <a:prstGeom prst="rect">
            <a:avLst/>
          </a:prstGeom>
        </p:spPr>
      </p:pic>
    </p:spTree>
  </p:cSld>
  <p:clrMapOvr>
    <a:masterClrMapping/>
  </p:clrMapOvr>
  <p:transition advTm="9299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533400"/>
          </a:xfrm>
        </p:spPr>
        <p:txBody>
          <a:bodyPr/>
          <a:lstStyle/>
          <a:p>
            <a:pPr>
              <a:defRPr/>
            </a:pPr>
            <a:r>
              <a:rPr lang="en-US" sz="3600" dirty="0" smtClean="0">
                <a:solidFill>
                  <a:schemeClr val="bg1"/>
                </a:solidFill>
              </a:rPr>
              <a:t>Motivation to stick to the session</a:t>
            </a:r>
            <a:endParaRPr lang="en-US" sz="3600" dirty="0">
              <a:solidFill>
                <a:schemeClr val="bg1"/>
              </a:solidFill>
            </a:endParaRPr>
          </a:p>
        </p:txBody>
      </p:sp>
      <p:sp>
        <p:nvSpPr>
          <p:cNvPr id="3" name="Text Placeholder 2"/>
          <p:cNvSpPr>
            <a:spLocks noGrp="1"/>
          </p:cNvSpPr>
          <p:nvPr>
            <p:ph type="body" sz="quarter" idx="10"/>
          </p:nvPr>
        </p:nvSpPr>
        <p:spPr>
          <a:xfrm>
            <a:off x="0" y="808038"/>
            <a:ext cx="12192000" cy="6049962"/>
          </a:xfrm>
        </p:spPr>
        <p:txBody>
          <a:bodyPr/>
          <a:lstStyle/>
          <a:p>
            <a:pPr>
              <a:defRPr/>
            </a:pPr>
            <a:r>
              <a:rPr lang="en-US" sz="2800" dirty="0" smtClean="0">
                <a:latin typeface="+mj-lt"/>
              </a:rPr>
              <a:t>TIP:</a:t>
            </a:r>
          </a:p>
          <a:p>
            <a:pPr>
              <a:buFont typeface="Arial" pitchFamily="34" charset="0"/>
              <a:buChar char="•"/>
              <a:defRPr/>
            </a:pPr>
            <a:r>
              <a:rPr lang="en-US" sz="2800" dirty="0" smtClean="0">
                <a:latin typeface="+mj-lt"/>
              </a:rPr>
              <a:t>Use an egg timer, your cell phone alarm, or a clock and set the time so that it will ring when the session is over.</a:t>
            </a:r>
          </a:p>
          <a:p>
            <a:pPr>
              <a:buFont typeface="Arial" pitchFamily="34" charset="0"/>
              <a:buChar char="•"/>
              <a:defRPr/>
            </a:pPr>
            <a:r>
              <a:rPr lang="en-US" sz="2800" dirty="0" smtClean="0">
                <a:latin typeface="+mj-lt"/>
              </a:rPr>
              <a:t>This provides you with more structure and you know you need to achieve your goals before the alarm goes off.</a:t>
            </a:r>
          </a:p>
          <a:p>
            <a:pPr>
              <a:buFont typeface="Arial" pitchFamily="34" charset="0"/>
              <a:buChar char="•"/>
              <a:defRPr/>
            </a:pPr>
            <a:r>
              <a:rPr lang="en-US" sz="2800" dirty="0" smtClean="0">
                <a:latin typeface="+mj-lt"/>
              </a:rPr>
              <a:t>Be realistic about what you can do in the amount of time available</a:t>
            </a:r>
          </a:p>
          <a:p>
            <a:pPr>
              <a:buFont typeface="Arial" pitchFamily="34" charset="0"/>
              <a:buChar char="•"/>
              <a:defRPr/>
            </a:pPr>
            <a:r>
              <a:rPr lang="en-US" sz="2800" dirty="0" smtClean="0">
                <a:latin typeface="+mj-lt"/>
              </a:rPr>
              <a:t>Avoid a random approach – make sure you plan a session by having a realistic goal, managing the time in the session, remaining focused and reflecting on your successful use of time</a:t>
            </a:r>
          </a:p>
          <a:p>
            <a:pPr>
              <a:buFont typeface="Arial" pitchFamily="34" charset="0"/>
              <a:buChar char="•"/>
              <a:defRPr/>
            </a:pPr>
            <a:r>
              <a:rPr lang="en-US" sz="2800" dirty="0" smtClean="0">
                <a:latin typeface="+mj-lt"/>
              </a:rPr>
              <a:t>Make sure you study actively – questioning, making notes </a:t>
            </a:r>
            <a:endParaRPr lang="en-US" sz="2800" dirty="0">
              <a:latin typeface="+mj-lt"/>
            </a:endParaRPr>
          </a:p>
        </p:txBody>
      </p:sp>
      <p:pic>
        <p:nvPicPr>
          <p:cNvPr id="5" name="~PP763.WAV">
            <a:hlinkClick r:id="" action="ppaction://media"/>
          </p:cNvPr>
          <p:cNvPicPr>
            <a:picLocks noRot="1" noChangeAspect="1"/>
          </p:cNvPicPr>
          <p:nvPr>
            <a:wavAudioFile r:embed="rId1" name="~PP763.WAV"/>
          </p:nvPr>
        </p:nvPicPr>
        <p:blipFill>
          <a:blip r:embed="rId4"/>
          <a:stretch>
            <a:fillRect/>
          </a:stretch>
        </p:blipFill>
        <p:spPr>
          <a:xfrm>
            <a:off x="11518900" y="6184900"/>
            <a:ext cx="304800" cy="304800"/>
          </a:xfrm>
          <a:prstGeom prst="rect">
            <a:avLst/>
          </a:prstGeom>
        </p:spPr>
      </p:pic>
    </p:spTree>
  </p:cSld>
  <p:clrMapOvr>
    <a:masterClrMapping/>
  </p:clrMapOvr>
  <p:transition advTm="180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318</Words>
  <Application>Microsoft Office PowerPoint</Application>
  <PresentationFormat>Custom</PresentationFormat>
  <Paragraphs>49</Paragraphs>
  <Slides>5</Slides>
  <Notes>2</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How do I arrange a study session?</vt:lpstr>
      <vt:lpstr>Managing a specific section of time</vt:lpstr>
      <vt:lpstr>Motivation to stick to the session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amilcar@leftclick.co.za</dc:creator>
  <cp:lastModifiedBy>Cecelia Rosa</cp:lastModifiedBy>
  <cp:revision>31</cp:revision>
  <dcterms:created xsi:type="dcterms:W3CDTF">2016-11-23T12:40:31Z</dcterms:created>
  <dcterms:modified xsi:type="dcterms:W3CDTF">2019-06-14T04:47:58Z</dcterms:modified>
</cp:coreProperties>
</file>